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26"/>
  </p:notesMasterIdLst>
  <p:sldIdLst>
    <p:sldId id="256" r:id="rId2"/>
    <p:sldId id="257" r:id="rId3"/>
    <p:sldId id="290" r:id="rId4"/>
    <p:sldId id="287" r:id="rId5"/>
    <p:sldId id="326" r:id="rId6"/>
    <p:sldId id="301" r:id="rId7"/>
    <p:sldId id="302" r:id="rId8"/>
    <p:sldId id="317" r:id="rId9"/>
    <p:sldId id="320" r:id="rId10"/>
    <p:sldId id="304" r:id="rId11"/>
    <p:sldId id="313" r:id="rId12"/>
    <p:sldId id="323" r:id="rId13"/>
    <p:sldId id="325" r:id="rId14"/>
    <p:sldId id="324" r:id="rId15"/>
    <p:sldId id="306" r:id="rId16"/>
    <p:sldId id="327" r:id="rId17"/>
    <p:sldId id="315" r:id="rId18"/>
    <p:sldId id="303" r:id="rId19"/>
    <p:sldId id="309" r:id="rId20"/>
    <p:sldId id="310" r:id="rId21"/>
    <p:sldId id="321" r:id="rId22"/>
    <p:sldId id="314" r:id="rId23"/>
    <p:sldId id="305" r:id="rId24"/>
    <p:sldId id="311"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567"/>
    <a:srgbClr val="FFA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A48060-B6EF-4C4D-A6DE-C389A5CBA186}">
  <a:tblStyle styleId="{27A48060-B6EF-4C4D-A6DE-C389A5CBA186}"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97"/>
    <p:restoredTop sz="94798"/>
  </p:normalViewPr>
  <p:slideViewPr>
    <p:cSldViewPr snapToGrid="0" snapToObjects="1">
      <p:cViewPr>
        <p:scale>
          <a:sx n="200" d="100"/>
          <a:sy n="200" d="100"/>
        </p:scale>
        <p:origin x="144" y="-6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6" d="100"/>
          <a:sy n="76" d="100"/>
        </p:scale>
        <p:origin x="3504" y="20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ezekielkuang/Google%20Drive/Capstone/Allscore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ezekielkuang/Google%20Drive/Capstone/Allsco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SG"/>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Imbalanced Dataset</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552200083022001"/>
          <c:y val="0.109713407877506"/>
          <c:w val="0.920795647463985"/>
          <c:h val="0.662020713407733"/>
        </c:manualLayout>
      </c:layout>
      <c:barChart>
        <c:barDir val="col"/>
        <c:grouping val="clustered"/>
        <c:varyColors val="0"/>
        <c:ser>
          <c:idx val="0"/>
          <c:order val="0"/>
          <c:tx>
            <c:strRef>
              <c:f>Sheet1!$I$2</c:f>
              <c:strCache>
                <c:ptCount val="1"/>
                <c:pt idx="0">
                  <c:v>F1</c:v>
                </c:pt>
              </c:strCache>
            </c:strRef>
          </c:tx>
          <c:spPr>
            <a:solidFill>
              <a:srgbClr val="8A908A"/>
            </a:solidFill>
            <a:ln>
              <a:noFill/>
            </a:ln>
            <a:effectLst/>
          </c:spPr>
          <c:invertIfNegative val="0"/>
          <c:cat>
            <c:multiLvlStrRef>
              <c:f>Sheet1!$A$3:$B$17</c:f>
              <c:multiLvlStrCache>
                <c:ptCount val="15"/>
                <c:lvl>
                  <c:pt idx="0">
                    <c:v>0</c:v>
                  </c:pt>
                  <c:pt idx="1">
                    <c:v>1</c:v>
                  </c:pt>
                  <c:pt idx="2">
                    <c:v>Avg</c:v>
                  </c:pt>
                  <c:pt idx="3">
                    <c:v>0</c:v>
                  </c:pt>
                  <c:pt idx="4">
                    <c:v>1</c:v>
                  </c:pt>
                  <c:pt idx="5">
                    <c:v>Avg</c:v>
                  </c:pt>
                  <c:pt idx="6">
                    <c:v>0</c:v>
                  </c:pt>
                  <c:pt idx="7">
                    <c:v>1</c:v>
                  </c:pt>
                  <c:pt idx="8">
                    <c:v>Avg</c:v>
                  </c:pt>
                  <c:pt idx="9">
                    <c:v>0</c:v>
                  </c:pt>
                  <c:pt idx="10">
                    <c:v>1</c:v>
                  </c:pt>
                  <c:pt idx="11">
                    <c:v>Avg</c:v>
                  </c:pt>
                  <c:pt idx="12">
                    <c:v>0</c:v>
                  </c:pt>
                  <c:pt idx="13">
                    <c:v>1</c:v>
                  </c:pt>
                  <c:pt idx="14">
                    <c:v>Avg</c:v>
                  </c:pt>
                </c:lvl>
                <c:lvl>
                  <c:pt idx="0">
                    <c:v>Log</c:v>
                  </c:pt>
                  <c:pt idx="1">
                    <c:v>Log</c:v>
                  </c:pt>
                  <c:pt idx="2">
                    <c:v>Log</c:v>
                  </c:pt>
                  <c:pt idx="3">
                    <c:v>Multi-nomial NB</c:v>
                  </c:pt>
                  <c:pt idx="4">
                    <c:v>Multi-nomial NB</c:v>
                  </c:pt>
                  <c:pt idx="5">
                    <c:v>Multi-nomial NB</c:v>
                  </c:pt>
                  <c:pt idx="6">
                    <c:v>Bernoulli NB</c:v>
                  </c:pt>
                  <c:pt idx="7">
                    <c:v>Bernoulli NB</c:v>
                  </c:pt>
                  <c:pt idx="8">
                    <c:v>Bernoulli NB</c:v>
                  </c:pt>
                  <c:pt idx="9">
                    <c:v>SVC</c:v>
                  </c:pt>
                  <c:pt idx="10">
                    <c:v>SVC</c:v>
                  </c:pt>
                  <c:pt idx="11">
                    <c:v>SVC</c:v>
                  </c:pt>
                  <c:pt idx="12">
                    <c:v>Random Forest</c:v>
                  </c:pt>
                  <c:pt idx="13">
                    <c:v>Random Forest</c:v>
                  </c:pt>
                  <c:pt idx="14">
                    <c:v>Random Forest</c:v>
                  </c:pt>
                </c:lvl>
              </c:multiLvlStrCache>
            </c:multiLvlStrRef>
          </c:cat>
          <c:val>
            <c:numRef>
              <c:f>Sheet1!$I$3:$I$17</c:f>
              <c:numCache>
                <c:formatCode>0.00</c:formatCode>
                <c:ptCount val="15"/>
                <c:pt idx="0">
                  <c:v>0.89</c:v>
                </c:pt>
                <c:pt idx="1">
                  <c:v>0.45</c:v>
                </c:pt>
                <c:pt idx="2">
                  <c:v>0.78</c:v>
                </c:pt>
                <c:pt idx="3">
                  <c:v>0.83</c:v>
                </c:pt>
                <c:pt idx="4">
                  <c:v>0.54</c:v>
                </c:pt>
                <c:pt idx="5">
                  <c:v>0.76</c:v>
                </c:pt>
                <c:pt idx="6">
                  <c:v>0.86</c:v>
                </c:pt>
                <c:pt idx="7">
                  <c:v>0.43</c:v>
                </c:pt>
                <c:pt idx="8">
                  <c:v>0.75</c:v>
                </c:pt>
                <c:pt idx="9">
                  <c:v>0.87</c:v>
                </c:pt>
                <c:pt idx="10">
                  <c:v>0.49</c:v>
                </c:pt>
                <c:pt idx="11">
                  <c:v>0.78</c:v>
                </c:pt>
                <c:pt idx="12">
                  <c:v>0.88</c:v>
                </c:pt>
                <c:pt idx="13">
                  <c:v>0.33</c:v>
                </c:pt>
                <c:pt idx="14">
                  <c:v>0.75</c:v>
                </c:pt>
              </c:numCache>
            </c:numRef>
          </c:val>
        </c:ser>
        <c:ser>
          <c:idx val="1"/>
          <c:order val="1"/>
          <c:tx>
            <c:strRef>
              <c:f>Sheet1!$J$2</c:f>
              <c:strCache>
                <c:ptCount val="1"/>
                <c:pt idx="0">
                  <c:v>Precision</c:v>
                </c:pt>
              </c:strCache>
            </c:strRef>
          </c:tx>
          <c:spPr>
            <a:solidFill>
              <a:srgbClr val="4F6D91"/>
            </a:solidFill>
            <a:ln>
              <a:noFill/>
            </a:ln>
            <a:effectLst/>
          </c:spPr>
          <c:invertIfNegative val="0"/>
          <c:cat>
            <c:multiLvlStrRef>
              <c:f>Sheet1!$A$3:$B$17</c:f>
              <c:multiLvlStrCache>
                <c:ptCount val="15"/>
                <c:lvl>
                  <c:pt idx="0">
                    <c:v>0</c:v>
                  </c:pt>
                  <c:pt idx="1">
                    <c:v>1</c:v>
                  </c:pt>
                  <c:pt idx="2">
                    <c:v>Avg</c:v>
                  </c:pt>
                  <c:pt idx="3">
                    <c:v>0</c:v>
                  </c:pt>
                  <c:pt idx="4">
                    <c:v>1</c:v>
                  </c:pt>
                  <c:pt idx="5">
                    <c:v>Avg</c:v>
                  </c:pt>
                  <c:pt idx="6">
                    <c:v>0</c:v>
                  </c:pt>
                  <c:pt idx="7">
                    <c:v>1</c:v>
                  </c:pt>
                  <c:pt idx="8">
                    <c:v>Avg</c:v>
                  </c:pt>
                  <c:pt idx="9">
                    <c:v>0</c:v>
                  </c:pt>
                  <c:pt idx="10">
                    <c:v>1</c:v>
                  </c:pt>
                  <c:pt idx="11">
                    <c:v>Avg</c:v>
                  </c:pt>
                  <c:pt idx="12">
                    <c:v>0</c:v>
                  </c:pt>
                  <c:pt idx="13">
                    <c:v>1</c:v>
                  </c:pt>
                  <c:pt idx="14">
                    <c:v>Avg</c:v>
                  </c:pt>
                </c:lvl>
                <c:lvl>
                  <c:pt idx="0">
                    <c:v>Log</c:v>
                  </c:pt>
                  <c:pt idx="1">
                    <c:v>Log</c:v>
                  </c:pt>
                  <c:pt idx="2">
                    <c:v>Log</c:v>
                  </c:pt>
                  <c:pt idx="3">
                    <c:v>Multi-nomial NB</c:v>
                  </c:pt>
                  <c:pt idx="4">
                    <c:v>Multi-nomial NB</c:v>
                  </c:pt>
                  <c:pt idx="5">
                    <c:v>Multi-nomial NB</c:v>
                  </c:pt>
                  <c:pt idx="6">
                    <c:v>Bernoulli NB</c:v>
                  </c:pt>
                  <c:pt idx="7">
                    <c:v>Bernoulli NB</c:v>
                  </c:pt>
                  <c:pt idx="8">
                    <c:v>Bernoulli NB</c:v>
                  </c:pt>
                  <c:pt idx="9">
                    <c:v>SVC</c:v>
                  </c:pt>
                  <c:pt idx="10">
                    <c:v>SVC</c:v>
                  </c:pt>
                  <c:pt idx="11">
                    <c:v>SVC</c:v>
                  </c:pt>
                  <c:pt idx="12">
                    <c:v>Random Forest</c:v>
                  </c:pt>
                  <c:pt idx="13">
                    <c:v>Random Forest</c:v>
                  </c:pt>
                  <c:pt idx="14">
                    <c:v>Random Forest</c:v>
                  </c:pt>
                </c:lvl>
              </c:multiLvlStrCache>
            </c:multiLvlStrRef>
          </c:cat>
          <c:val>
            <c:numRef>
              <c:f>Sheet1!$J$3:$J$17</c:f>
              <c:numCache>
                <c:formatCode>0.00</c:formatCode>
                <c:ptCount val="15"/>
                <c:pt idx="0">
                  <c:v>0.82</c:v>
                </c:pt>
                <c:pt idx="1">
                  <c:v>0.73</c:v>
                </c:pt>
                <c:pt idx="2">
                  <c:v>0.8</c:v>
                </c:pt>
                <c:pt idx="3">
                  <c:v>0.87</c:v>
                </c:pt>
                <c:pt idx="4">
                  <c:v>0.48</c:v>
                </c:pt>
                <c:pt idx="5">
                  <c:v>0.77</c:v>
                </c:pt>
                <c:pt idx="6">
                  <c:v>0.82</c:v>
                </c:pt>
                <c:pt idx="7">
                  <c:v>0.52</c:v>
                </c:pt>
                <c:pt idx="8">
                  <c:v>0.75</c:v>
                </c:pt>
                <c:pt idx="9">
                  <c:v>0.83</c:v>
                </c:pt>
                <c:pt idx="10">
                  <c:v>0.61</c:v>
                </c:pt>
                <c:pt idx="11">
                  <c:v>0.78</c:v>
                </c:pt>
                <c:pt idx="12">
                  <c:v>0.8</c:v>
                </c:pt>
                <c:pt idx="13">
                  <c:v>0.7</c:v>
                </c:pt>
                <c:pt idx="14">
                  <c:v>0.78</c:v>
                </c:pt>
              </c:numCache>
            </c:numRef>
          </c:val>
        </c:ser>
        <c:ser>
          <c:idx val="2"/>
          <c:order val="2"/>
          <c:tx>
            <c:strRef>
              <c:f>Sheet1!$K$2</c:f>
              <c:strCache>
                <c:ptCount val="1"/>
                <c:pt idx="0">
                  <c:v>Recall</c:v>
                </c:pt>
              </c:strCache>
            </c:strRef>
          </c:tx>
          <c:spPr>
            <a:solidFill>
              <a:srgbClr val="FFA8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Sheet1!$A$3:$B$17</c:f>
              <c:multiLvlStrCache>
                <c:ptCount val="15"/>
                <c:lvl>
                  <c:pt idx="0">
                    <c:v>0</c:v>
                  </c:pt>
                  <c:pt idx="1">
                    <c:v>1</c:v>
                  </c:pt>
                  <c:pt idx="2">
                    <c:v>Avg</c:v>
                  </c:pt>
                  <c:pt idx="3">
                    <c:v>0</c:v>
                  </c:pt>
                  <c:pt idx="4">
                    <c:v>1</c:v>
                  </c:pt>
                  <c:pt idx="5">
                    <c:v>Avg</c:v>
                  </c:pt>
                  <c:pt idx="6">
                    <c:v>0</c:v>
                  </c:pt>
                  <c:pt idx="7">
                    <c:v>1</c:v>
                  </c:pt>
                  <c:pt idx="8">
                    <c:v>Avg</c:v>
                  </c:pt>
                  <c:pt idx="9">
                    <c:v>0</c:v>
                  </c:pt>
                  <c:pt idx="10">
                    <c:v>1</c:v>
                  </c:pt>
                  <c:pt idx="11">
                    <c:v>Avg</c:v>
                  </c:pt>
                  <c:pt idx="12">
                    <c:v>0</c:v>
                  </c:pt>
                  <c:pt idx="13">
                    <c:v>1</c:v>
                  </c:pt>
                  <c:pt idx="14">
                    <c:v>Avg</c:v>
                  </c:pt>
                </c:lvl>
                <c:lvl>
                  <c:pt idx="0">
                    <c:v>Log</c:v>
                  </c:pt>
                  <c:pt idx="1">
                    <c:v>Log</c:v>
                  </c:pt>
                  <c:pt idx="2">
                    <c:v>Log</c:v>
                  </c:pt>
                  <c:pt idx="3">
                    <c:v>Multi-nomial NB</c:v>
                  </c:pt>
                  <c:pt idx="4">
                    <c:v>Multi-nomial NB</c:v>
                  </c:pt>
                  <c:pt idx="5">
                    <c:v>Multi-nomial NB</c:v>
                  </c:pt>
                  <c:pt idx="6">
                    <c:v>Bernoulli NB</c:v>
                  </c:pt>
                  <c:pt idx="7">
                    <c:v>Bernoulli NB</c:v>
                  </c:pt>
                  <c:pt idx="8">
                    <c:v>Bernoulli NB</c:v>
                  </c:pt>
                  <c:pt idx="9">
                    <c:v>SVC</c:v>
                  </c:pt>
                  <c:pt idx="10">
                    <c:v>SVC</c:v>
                  </c:pt>
                  <c:pt idx="11">
                    <c:v>SVC</c:v>
                  </c:pt>
                  <c:pt idx="12">
                    <c:v>Random Forest</c:v>
                  </c:pt>
                  <c:pt idx="13">
                    <c:v>Random Forest</c:v>
                  </c:pt>
                  <c:pt idx="14">
                    <c:v>Random Forest</c:v>
                  </c:pt>
                </c:lvl>
              </c:multiLvlStrCache>
            </c:multiLvlStrRef>
          </c:cat>
          <c:val>
            <c:numRef>
              <c:f>Sheet1!$K$3:$K$17</c:f>
              <c:numCache>
                <c:formatCode>0.00</c:formatCode>
                <c:ptCount val="15"/>
                <c:pt idx="0">
                  <c:v>0.96</c:v>
                </c:pt>
                <c:pt idx="1">
                  <c:v>0.32</c:v>
                </c:pt>
                <c:pt idx="2">
                  <c:v>0.81</c:v>
                </c:pt>
                <c:pt idx="3">
                  <c:v>0.8</c:v>
                </c:pt>
                <c:pt idx="4">
                  <c:v>0.61</c:v>
                </c:pt>
                <c:pt idx="5">
                  <c:v>0.75</c:v>
                </c:pt>
                <c:pt idx="6">
                  <c:v>0.9</c:v>
                </c:pt>
                <c:pt idx="7">
                  <c:v>0.36</c:v>
                </c:pt>
                <c:pt idx="8">
                  <c:v>0.77</c:v>
                </c:pt>
                <c:pt idx="9">
                  <c:v>0.92</c:v>
                </c:pt>
                <c:pt idx="10">
                  <c:v>0.41</c:v>
                </c:pt>
                <c:pt idx="11">
                  <c:v>0.8</c:v>
                </c:pt>
                <c:pt idx="12">
                  <c:v>0.97</c:v>
                </c:pt>
                <c:pt idx="13">
                  <c:v>0.22</c:v>
                </c:pt>
                <c:pt idx="14">
                  <c:v>0.79</c:v>
                </c:pt>
              </c:numCache>
            </c:numRef>
          </c:val>
        </c:ser>
        <c:dLbls>
          <c:showLegendKey val="0"/>
          <c:showVal val="0"/>
          <c:showCatName val="0"/>
          <c:showSerName val="0"/>
          <c:showPercent val="0"/>
          <c:showBubbleSize val="0"/>
        </c:dLbls>
        <c:gapWidth val="250"/>
        <c:overlap val="-50"/>
        <c:axId val="-2077394560"/>
        <c:axId val="-1989642736"/>
      </c:barChart>
      <c:catAx>
        <c:axId val="-207739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9642736"/>
        <c:crosses val="autoZero"/>
        <c:auto val="1"/>
        <c:lblAlgn val="ctr"/>
        <c:lblOffset val="100"/>
        <c:noMultiLvlLbl val="0"/>
      </c:catAx>
      <c:valAx>
        <c:axId val="-1989642736"/>
        <c:scaling>
          <c:orientation val="minMax"/>
          <c:max val="1.0"/>
        </c:scaling>
        <c:delete val="0"/>
        <c:axPos val="l"/>
        <c:majorGridlines>
          <c:spPr>
            <a:ln w="9525" cap="flat" cmpd="sng" algn="ctr">
              <a:no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7394560"/>
        <c:crosses val="autoZero"/>
        <c:crossBetween val="between"/>
      </c:valAx>
      <c:spPr>
        <a:noFill/>
        <a:ln>
          <a:noFill/>
        </a:ln>
        <a:effectLst/>
      </c:spPr>
    </c:plotArea>
    <c:legend>
      <c:legendPos val="b"/>
      <c:layout>
        <c:manualLayout>
          <c:xMode val="edge"/>
          <c:yMode val="edge"/>
          <c:x val="0.412429200682625"/>
          <c:y val="0.929797773748363"/>
          <c:w val="0.175141483326415"/>
          <c:h val="0.057408834491790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SG"/>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Balanced Dataset</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0525103073614771"/>
          <c:y val="0.104778778324077"/>
          <c:w val="0.920795647463985"/>
          <c:h val="0.670588653691806"/>
        </c:manualLayout>
      </c:layout>
      <c:barChart>
        <c:barDir val="col"/>
        <c:grouping val="clustered"/>
        <c:varyColors val="0"/>
        <c:ser>
          <c:idx val="0"/>
          <c:order val="0"/>
          <c:tx>
            <c:strRef>
              <c:f>Sheet1!$C$2</c:f>
              <c:strCache>
                <c:ptCount val="1"/>
                <c:pt idx="0">
                  <c:v>F1</c:v>
                </c:pt>
              </c:strCache>
            </c:strRef>
          </c:tx>
          <c:spPr>
            <a:solidFill>
              <a:srgbClr val="8A908A"/>
            </a:solidFill>
            <a:ln>
              <a:noFill/>
            </a:ln>
            <a:effectLst/>
          </c:spPr>
          <c:invertIfNegative val="0"/>
          <c:cat>
            <c:multiLvlStrRef>
              <c:f>Sheet1!$A$3:$B$17</c:f>
              <c:multiLvlStrCache>
                <c:ptCount val="15"/>
                <c:lvl>
                  <c:pt idx="0">
                    <c:v>0</c:v>
                  </c:pt>
                  <c:pt idx="1">
                    <c:v>1</c:v>
                  </c:pt>
                  <c:pt idx="2">
                    <c:v>Avg</c:v>
                  </c:pt>
                  <c:pt idx="3">
                    <c:v>0</c:v>
                  </c:pt>
                  <c:pt idx="4">
                    <c:v>1</c:v>
                  </c:pt>
                  <c:pt idx="5">
                    <c:v>Avg</c:v>
                  </c:pt>
                  <c:pt idx="6">
                    <c:v>0</c:v>
                  </c:pt>
                  <c:pt idx="7">
                    <c:v>1</c:v>
                  </c:pt>
                  <c:pt idx="8">
                    <c:v>Avg</c:v>
                  </c:pt>
                  <c:pt idx="9">
                    <c:v>0</c:v>
                  </c:pt>
                  <c:pt idx="10">
                    <c:v>1</c:v>
                  </c:pt>
                  <c:pt idx="11">
                    <c:v>Avg</c:v>
                  </c:pt>
                  <c:pt idx="12">
                    <c:v>0</c:v>
                  </c:pt>
                  <c:pt idx="13">
                    <c:v>1</c:v>
                  </c:pt>
                  <c:pt idx="14">
                    <c:v>Avg</c:v>
                  </c:pt>
                </c:lvl>
                <c:lvl>
                  <c:pt idx="0">
                    <c:v>Log</c:v>
                  </c:pt>
                  <c:pt idx="1">
                    <c:v>Log</c:v>
                  </c:pt>
                  <c:pt idx="2">
                    <c:v>Log</c:v>
                  </c:pt>
                  <c:pt idx="3">
                    <c:v>Multi-nomial NB</c:v>
                  </c:pt>
                  <c:pt idx="4">
                    <c:v>Multi-nomial NB</c:v>
                  </c:pt>
                  <c:pt idx="5">
                    <c:v>Multi-nomial NB</c:v>
                  </c:pt>
                  <c:pt idx="6">
                    <c:v>Bernoulli NB</c:v>
                  </c:pt>
                  <c:pt idx="7">
                    <c:v>Bernoulli NB</c:v>
                  </c:pt>
                  <c:pt idx="8">
                    <c:v>Bernoulli NB</c:v>
                  </c:pt>
                  <c:pt idx="9">
                    <c:v>SVC</c:v>
                  </c:pt>
                  <c:pt idx="10">
                    <c:v>SVC</c:v>
                  </c:pt>
                  <c:pt idx="11">
                    <c:v>SVC</c:v>
                  </c:pt>
                  <c:pt idx="12">
                    <c:v>Random Forest</c:v>
                  </c:pt>
                  <c:pt idx="13">
                    <c:v>Random Forest</c:v>
                  </c:pt>
                  <c:pt idx="14">
                    <c:v>Random Forest</c:v>
                  </c:pt>
                </c:lvl>
              </c:multiLvlStrCache>
            </c:multiLvlStrRef>
          </c:cat>
          <c:val>
            <c:numRef>
              <c:f>Sheet1!$C$3:$C$17</c:f>
              <c:numCache>
                <c:formatCode>0.00</c:formatCode>
                <c:ptCount val="15"/>
                <c:pt idx="0">
                  <c:v>0.82</c:v>
                </c:pt>
                <c:pt idx="1">
                  <c:v>0.56</c:v>
                </c:pt>
                <c:pt idx="2">
                  <c:v>0.69</c:v>
                </c:pt>
                <c:pt idx="3">
                  <c:v>0.79</c:v>
                </c:pt>
                <c:pt idx="4">
                  <c:v>0.53</c:v>
                </c:pt>
                <c:pt idx="5">
                  <c:v>0.66</c:v>
                </c:pt>
                <c:pt idx="6">
                  <c:v>0.82</c:v>
                </c:pt>
                <c:pt idx="7">
                  <c:v>0.52</c:v>
                </c:pt>
                <c:pt idx="8">
                  <c:v>0.67</c:v>
                </c:pt>
                <c:pt idx="9">
                  <c:v>0.79</c:v>
                </c:pt>
                <c:pt idx="10">
                  <c:v>0.53</c:v>
                </c:pt>
                <c:pt idx="11">
                  <c:v>0.66</c:v>
                </c:pt>
                <c:pt idx="12">
                  <c:v>0.81</c:v>
                </c:pt>
                <c:pt idx="13">
                  <c:v>0.49</c:v>
                </c:pt>
                <c:pt idx="14">
                  <c:v>0.65</c:v>
                </c:pt>
              </c:numCache>
            </c:numRef>
          </c:val>
        </c:ser>
        <c:ser>
          <c:idx val="1"/>
          <c:order val="1"/>
          <c:tx>
            <c:strRef>
              <c:f>Sheet1!$D$2</c:f>
              <c:strCache>
                <c:ptCount val="1"/>
                <c:pt idx="0">
                  <c:v>Precision</c:v>
                </c:pt>
              </c:strCache>
            </c:strRef>
          </c:tx>
          <c:spPr>
            <a:solidFill>
              <a:srgbClr val="4F6D91"/>
            </a:solidFill>
            <a:ln>
              <a:noFill/>
            </a:ln>
            <a:effectLst/>
          </c:spPr>
          <c:invertIfNegative val="0"/>
          <c:cat>
            <c:multiLvlStrRef>
              <c:f>Sheet1!$A$3:$B$17</c:f>
              <c:multiLvlStrCache>
                <c:ptCount val="15"/>
                <c:lvl>
                  <c:pt idx="0">
                    <c:v>0</c:v>
                  </c:pt>
                  <c:pt idx="1">
                    <c:v>1</c:v>
                  </c:pt>
                  <c:pt idx="2">
                    <c:v>Avg</c:v>
                  </c:pt>
                  <c:pt idx="3">
                    <c:v>0</c:v>
                  </c:pt>
                  <c:pt idx="4">
                    <c:v>1</c:v>
                  </c:pt>
                  <c:pt idx="5">
                    <c:v>Avg</c:v>
                  </c:pt>
                  <c:pt idx="6">
                    <c:v>0</c:v>
                  </c:pt>
                  <c:pt idx="7">
                    <c:v>1</c:v>
                  </c:pt>
                  <c:pt idx="8">
                    <c:v>Avg</c:v>
                  </c:pt>
                  <c:pt idx="9">
                    <c:v>0</c:v>
                  </c:pt>
                  <c:pt idx="10">
                    <c:v>1</c:v>
                  </c:pt>
                  <c:pt idx="11">
                    <c:v>Avg</c:v>
                  </c:pt>
                  <c:pt idx="12">
                    <c:v>0</c:v>
                  </c:pt>
                  <c:pt idx="13">
                    <c:v>1</c:v>
                  </c:pt>
                  <c:pt idx="14">
                    <c:v>Avg</c:v>
                  </c:pt>
                </c:lvl>
                <c:lvl>
                  <c:pt idx="0">
                    <c:v>Log</c:v>
                  </c:pt>
                  <c:pt idx="1">
                    <c:v>Log</c:v>
                  </c:pt>
                  <c:pt idx="2">
                    <c:v>Log</c:v>
                  </c:pt>
                  <c:pt idx="3">
                    <c:v>Multi-nomial NB</c:v>
                  </c:pt>
                  <c:pt idx="4">
                    <c:v>Multi-nomial NB</c:v>
                  </c:pt>
                  <c:pt idx="5">
                    <c:v>Multi-nomial NB</c:v>
                  </c:pt>
                  <c:pt idx="6">
                    <c:v>Bernoulli NB</c:v>
                  </c:pt>
                  <c:pt idx="7">
                    <c:v>Bernoulli NB</c:v>
                  </c:pt>
                  <c:pt idx="8">
                    <c:v>Bernoulli NB</c:v>
                  </c:pt>
                  <c:pt idx="9">
                    <c:v>SVC</c:v>
                  </c:pt>
                  <c:pt idx="10">
                    <c:v>SVC</c:v>
                  </c:pt>
                  <c:pt idx="11">
                    <c:v>SVC</c:v>
                  </c:pt>
                  <c:pt idx="12">
                    <c:v>Random Forest</c:v>
                  </c:pt>
                  <c:pt idx="13">
                    <c:v>Random Forest</c:v>
                  </c:pt>
                  <c:pt idx="14">
                    <c:v>Random Forest</c:v>
                  </c:pt>
                </c:lvl>
              </c:multiLvlStrCache>
            </c:multiLvlStrRef>
          </c:cat>
          <c:val>
            <c:numRef>
              <c:f>Sheet1!$D$3:$D$17</c:f>
              <c:numCache>
                <c:formatCode>0.00</c:formatCode>
                <c:ptCount val="15"/>
                <c:pt idx="0">
                  <c:v>0.88</c:v>
                </c:pt>
                <c:pt idx="1">
                  <c:v>0.48</c:v>
                </c:pt>
                <c:pt idx="2">
                  <c:v>0.68</c:v>
                </c:pt>
                <c:pt idx="3">
                  <c:v>0.89</c:v>
                </c:pt>
                <c:pt idx="4">
                  <c:v>0.43</c:v>
                </c:pt>
                <c:pt idx="5">
                  <c:v>0.66</c:v>
                </c:pt>
                <c:pt idx="6">
                  <c:v>0.86</c:v>
                </c:pt>
                <c:pt idx="7">
                  <c:v>0.47</c:v>
                </c:pt>
                <c:pt idx="8">
                  <c:v>0.67</c:v>
                </c:pt>
                <c:pt idx="9">
                  <c:v>0.88</c:v>
                </c:pt>
                <c:pt idx="10">
                  <c:v>0.43</c:v>
                </c:pt>
                <c:pt idx="11">
                  <c:v>0.66</c:v>
                </c:pt>
                <c:pt idx="12">
                  <c:v>0.85</c:v>
                </c:pt>
                <c:pt idx="13">
                  <c:v>0.43</c:v>
                </c:pt>
                <c:pt idx="14">
                  <c:v>0.64</c:v>
                </c:pt>
              </c:numCache>
            </c:numRef>
          </c:val>
        </c:ser>
        <c:ser>
          <c:idx val="2"/>
          <c:order val="2"/>
          <c:tx>
            <c:strRef>
              <c:f>Sheet1!$E$2</c:f>
              <c:strCache>
                <c:ptCount val="1"/>
                <c:pt idx="0">
                  <c:v>Recall</c:v>
                </c:pt>
              </c:strCache>
            </c:strRef>
          </c:tx>
          <c:spPr>
            <a:solidFill>
              <a:srgbClr val="FFA8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Sheet1!$A$3:$B$17</c:f>
              <c:multiLvlStrCache>
                <c:ptCount val="15"/>
                <c:lvl>
                  <c:pt idx="0">
                    <c:v>0</c:v>
                  </c:pt>
                  <c:pt idx="1">
                    <c:v>1</c:v>
                  </c:pt>
                  <c:pt idx="2">
                    <c:v>Avg</c:v>
                  </c:pt>
                  <c:pt idx="3">
                    <c:v>0</c:v>
                  </c:pt>
                  <c:pt idx="4">
                    <c:v>1</c:v>
                  </c:pt>
                  <c:pt idx="5">
                    <c:v>Avg</c:v>
                  </c:pt>
                  <c:pt idx="6">
                    <c:v>0</c:v>
                  </c:pt>
                  <c:pt idx="7">
                    <c:v>1</c:v>
                  </c:pt>
                  <c:pt idx="8">
                    <c:v>Avg</c:v>
                  </c:pt>
                  <c:pt idx="9">
                    <c:v>0</c:v>
                  </c:pt>
                  <c:pt idx="10">
                    <c:v>1</c:v>
                  </c:pt>
                  <c:pt idx="11">
                    <c:v>Avg</c:v>
                  </c:pt>
                  <c:pt idx="12">
                    <c:v>0</c:v>
                  </c:pt>
                  <c:pt idx="13">
                    <c:v>1</c:v>
                  </c:pt>
                  <c:pt idx="14">
                    <c:v>Avg</c:v>
                  </c:pt>
                </c:lvl>
                <c:lvl>
                  <c:pt idx="0">
                    <c:v>Log</c:v>
                  </c:pt>
                  <c:pt idx="1">
                    <c:v>Log</c:v>
                  </c:pt>
                  <c:pt idx="2">
                    <c:v>Log</c:v>
                  </c:pt>
                  <c:pt idx="3">
                    <c:v>Multi-nomial NB</c:v>
                  </c:pt>
                  <c:pt idx="4">
                    <c:v>Multi-nomial NB</c:v>
                  </c:pt>
                  <c:pt idx="5">
                    <c:v>Multi-nomial NB</c:v>
                  </c:pt>
                  <c:pt idx="6">
                    <c:v>Bernoulli NB</c:v>
                  </c:pt>
                  <c:pt idx="7">
                    <c:v>Bernoulli NB</c:v>
                  </c:pt>
                  <c:pt idx="8">
                    <c:v>Bernoulli NB</c:v>
                  </c:pt>
                  <c:pt idx="9">
                    <c:v>SVC</c:v>
                  </c:pt>
                  <c:pt idx="10">
                    <c:v>SVC</c:v>
                  </c:pt>
                  <c:pt idx="11">
                    <c:v>SVC</c:v>
                  </c:pt>
                  <c:pt idx="12">
                    <c:v>Random Forest</c:v>
                  </c:pt>
                  <c:pt idx="13">
                    <c:v>Random Forest</c:v>
                  </c:pt>
                  <c:pt idx="14">
                    <c:v>Random Forest</c:v>
                  </c:pt>
                </c:lvl>
              </c:multiLvlStrCache>
            </c:multiLvlStrRef>
          </c:cat>
          <c:val>
            <c:numRef>
              <c:f>Sheet1!$E$3:$E$17</c:f>
              <c:numCache>
                <c:formatCode>0.00</c:formatCode>
                <c:ptCount val="15"/>
                <c:pt idx="0">
                  <c:v>0.77</c:v>
                </c:pt>
                <c:pt idx="1">
                  <c:v>0.67</c:v>
                </c:pt>
                <c:pt idx="2">
                  <c:v>0.72</c:v>
                </c:pt>
                <c:pt idx="3">
                  <c:v>0.71</c:v>
                </c:pt>
                <c:pt idx="4">
                  <c:v>0.71</c:v>
                </c:pt>
                <c:pt idx="5">
                  <c:v>0.71</c:v>
                </c:pt>
                <c:pt idx="6">
                  <c:v>0.79</c:v>
                </c:pt>
                <c:pt idx="7">
                  <c:v>0.59</c:v>
                </c:pt>
                <c:pt idx="8">
                  <c:v>0.69</c:v>
                </c:pt>
                <c:pt idx="9">
                  <c:v>0.72</c:v>
                </c:pt>
                <c:pt idx="10">
                  <c:v>0.68</c:v>
                </c:pt>
                <c:pt idx="11">
                  <c:v>0.7</c:v>
                </c:pt>
                <c:pt idx="12">
                  <c:v>0.77</c:v>
                </c:pt>
                <c:pt idx="13">
                  <c:v>0.56</c:v>
                </c:pt>
                <c:pt idx="14">
                  <c:v>0.67</c:v>
                </c:pt>
              </c:numCache>
            </c:numRef>
          </c:val>
        </c:ser>
        <c:dLbls>
          <c:showLegendKey val="0"/>
          <c:showVal val="0"/>
          <c:showCatName val="0"/>
          <c:showSerName val="0"/>
          <c:showPercent val="0"/>
          <c:showBubbleSize val="0"/>
        </c:dLbls>
        <c:gapWidth val="250"/>
        <c:overlap val="-50"/>
        <c:axId val="-2064479728"/>
        <c:axId val="-1990974144"/>
      </c:barChart>
      <c:catAx>
        <c:axId val="-206447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0974144"/>
        <c:crosses val="autoZero"/>
        <c:auto val="1"/>
        <c:lblAlgn val="ctr"/>
        <c:lblOffset val="100"/>
        <c:noMultiLvlLbl val="0"/>
      </c:catAx>
      <c:valAx>
        <c:axId val="-1990974144"/>
        <c:scaling>
          <c:orientation val="minMax"/>
        </c:scaling>
        <c:delete val="0"/>
        <c:axPos val="l"/>
        <c:majorGridlines>
          <c:spPr>
            <a:ln w="9525" cap="flat" cmpd="sng" algn="ctr">
              <a:no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4479728"/>
        <c:crosses val="autoZero"/>
        <c:crossBetween val="between"/>
      </c:valAx>
      <c:spPr>
        <a:noFill/>
        <a:ln>
          <a:noFill/>
        </a:ln>
        <a:effectLst/>
      </c:spPr>
    </c:plotArea>
    <c:legend>
      <c:legendPos val="b"/>
      <c:layout>
        <c:manualLayout>
          <c:xMode val="edge"/>
          <c:yMode val="edge"/>
          <c:x val="0.411099076058347"/>
          <c:y val="0.929747763640331"/>
          <c:w val="0.177801847883306"/>
          <c:h val="0.063209238859932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498804-35FA-9E41-B39B-963B43CD7A3F}" type="doc">
      <dgm:prSet loTypeId="urn:microsoft.com/office/officeart/2005/8/layout/hierarchy2" loCatId="" qsTypeId="urn:microsoft.com/office/officeart/2005/8/quickstyle/simple2" qsCatId="simple" csTypeId="urn:microsoft.com/office/officeart/2005/8/colors/accent2_1" csCatId="accent2" phldr="1"/>
      <dgm:spPr/>
      <dgm:t>
        <a:bodyPr/>
        <a:lstStyle/>
        <a:p>
          <a:endParaRPr lang="en-US"/>
        </a:p>
      </dgm:t>
    </dgm:pt>
    <dgm:pt modelId="{1DEABE64-44F1-564F-B676-434B85BD239F}">
      <dgm:prSet phldrT="[Text]"/>
      <dgm:spPr/>
      <dgm:t>
        <a:bodyPr/>
        <a:lstStyle/>
        <a:p>
          <a:r>
            <a:rPr lang="en-US" dirty="0" smtClean="0"/>
            <a:t>Classification problem</a:t>
          </a:r>
          <a:endParaRPr lang="en-US" dirty="0"/>
        </a:p>
      </dgm:t>
    </dgm:pt>
    <dgm:pt modelId="{E66D040B-541B-C24B-A8F5-05580DFDCF1C}" type="parTrans" cxnId="{375CB577-0783-A34F-B9DA-E611B7A2B0E7}">
      <dgm:prSet/>
      <dgm:spPr/>
      <dgm:t>
        <a:bodyPr/>
        <a:lstStyle/>
        <a:p>
          <a:endParaRPr lang="en-US"/>
        </a:p>
      </dgm:t>
    </dgm:pt>
    <dgm:pt modelId="{A6A5D574-E6C8-CE43-BC69-2E11DFBA8CDA}" type="sibTrans" cxnId="{375CB577-0783-A34F-B9DA-E611B7A2B0E7}">
      <dgm:prSet/>
      <dgm:spPr/>
      <dgm:t>
        <a:bodyPr/>
        <a:lstStyle/>
        <a:p>
          <a:endParaRPr lang="en-US"/>
        </a:p>
      </dgm:t>
    </dgm:pt>
    <dgm:pt modelId="{6A16D7EC-98B4-CE42-A30B-1EFE5D0D9F3C}">
      <dgm:prSet phldrT="[Text]"/>
      <dgm:spPr/>
      <dgm:t>
        <a:bodyPr/>
        <a:lstStyle/>
        <a:p>
          <a:r>
            <a:rPr lang="en-US" dirty="0" smtClean="0"/>
            <a:t>Simple Classifiers</a:t>
          </a:r>
          <a:endParaRPr lang="en-US" dirty="0"/>
        </a:p>
      </dgm:t>
    </dgm:pt>
    <dgm:pt modelId="{C2614955-F45A-6A4A-9FAE-31E158C97F06}" type="parTrans" cxnId="{B4B39812-3E98-9A44-82AA-7DF16EA4C3B4}">
      <dgm:prSet/>
      <dgm:spPr/>
      <dgm:t>
        <a:bodyPr/>
        <a:lstStyle/>
        <a:p>
          <a:endParaRPr lang="en-US"/>
        </a:p>
      </dgm:t>
    </dgm:pt>
    <dgm:pt modelId="{B20A4D7D-3BAD-A441-9BA7-84CC7F50C74A}" type="sibTrans" cxnId="{B4B39812-3E98-9A44-82AA-7DF16EA4C3B4}">
      <dgm:prSet/>
      <dgm:spPr/>
      <dgm:t>
        <a:bodyPr/>
        <a:lstStyle/>
        <a:p>
          <a:endParaRPr lang="en-US"/>
        </a:p>
      </dgm:t>
    </dgm:pt>
    <dgm:pt modelId="{A4FE9DC8-CEE4-A940-AA89-4B0E08EA85E3}">
      <dgm:prSet phldrT="[Text]"/>
      <dgm:spPr/>
      <dgm:t>
        <a:bodyPr/>
        <a:lstStyle/>
        <a:p>
          <a:r>
            <a:rPr lang="en-US" dirty="0" smtClean="0"/>
            <a:t>Log Regression</a:t>
          </a:r>
          <a:endParaRPr lang="en-US" dirty="0"/>
        </a:p>
      </dgm:t>
    </dgm:pt>
    <dgm:pt modelId="{4A88901E-BF5A-AD41-9718-A72194D2ACD2}" type="parTrans" cxnId="{14809AA4-FE1D-C54F-8CEB-983407DD3B6D}">
      <dgm:prSet/>
      <dgm:spPr/>
      <dgm:t>
        <a:bodyPr/>
        <a:lstStyle/>
        <a:p>
          <a:endParaRPr lang="en-US"/>
        </a:p>
      </dgm:t>
    </dgm:pt>
    <dgm:pt modelId="{015E4CE1-4062-2D42-AD2D-304E9CC0C4A3}" type="sibTrans" cxnId="{14809AA4-FE1D-C54F-8CEB-983407DD3B6D}">
      <dgm:prSet/>
      <dgm:spPr/>
      <dgm:t>
        <a:bodyPr/>
        <a:lstStyle/>
        <a:p>
          <a:endParaRPr lang="en-US"/>
        </a:p>
      </dgm:t>
    </dgm:pt>
    <dgm:pt modelId="{47163119-6E50-BA42-8401-F01E742379C0}">
      <dgm:prSet phldrT="[Text]"/>
      <dgm:spPr/>
      <dgm:t>
        <a:bodyPr/>
        <a:lstStyle/>
        <a:p>
          <a:r>
            <a:rPr lang="en-US" dirty="0" smtClean="0"/>
            <a:t>SVMs</a:t>
          </a:r>
          <a:endParaRPr lang="en-US" dirty="0"/>
        </a:p>
      </dgm:t>
    </dgm:pt>
    <dgm:pt modelId="{A47594E3-52A8-D344-ACD0-F6AEF3FA9973}" type="parTrans" cxnId="{F46552D3-D308-C549-80EC-79E28D7EB1A4}">
      <dgm:prSet/>
      <dgm:spPr/>
      <dgm:t>
        <a:bodyPr/>
        <a:lstStyle/>
        <a:p>
          <a:endParaRPr lang="en-US"/>
        </a:p>
      </dgm:t>
    </dgm:pt>
    <dgm:pt modelId="{0206A95E-701D-1845-A1D2-8F5294FE99F1}" type="sibTrans" cxnId="{F46552D3-D308-C549-80EC-79E28D7EB1A4}">
      <dgm:prSet/>
      <dgm:spPr/>
      <dgm:t>
        <a:bodyPr/>
        <a:lstStyle/>
        <a:p>
          <a:endParaRPr lang="en-US"/>
        </a:p>
      </dgm:t>
    </dgm:pt>
    <dgm:pt modelId="{FF59FC86-9DE3-F345-8702-FFDA8106DB02}">
      <dgm:prSet phldrT="[Text]"/>
      <dgm:spPr/>
      <dgm:t>
        <a:bodyPr/>
        <a:lstStyle/>
        <a:p>
          <a:r>
            <a:rPr lang="en-US" dirty="0" smtClean="0"/>
            <a:t>Neural Networks</a:t>
          </a:r>
          <a:endParaRPr lang="en-US" dirty="0"/>
        </a:p>
      </dgm:t>
    </dgm:pt>
    <dgm:pt modelId="{F2FC0EBF-B496-A544-96FE-054A57D71939}" type="parTrans" cxnId="{C7C8596C-4D60-E440-8CF6-376C9CCDF09A}">
      <dgm:prSet/>
      <dgm:spPr/>
      <dgm:t>
        <a:bodyPr/>
        <a:lstStyle/>
        <a:p>
          <a:endParaRPr lang="en-US"/>
        </a:p>
      </dgm:t>
    </dgm:pt>
    <dgm:pt modelId="{3FAE6572-5A0F-A844-A73C-FA0ABF308BB7}" type="sibTrans" cxnId="{C7C8596C-4D60-E440-8CF6-376C9CCDF09A}">
      <dgm:prSet/>
      <dgm:spPr/>
      <dgm:t>
        <a:bodyPr/>
        <a:lstStyle/>
        <a:p>
          <a:endParaRPr lang="en-US"/>
        </a:p>
      </dgm:t>
    </dgm:pt>
    <dgm:pt modelId="{0A4095F4-8EE3-6F43-A50B-7F7934B7253A}">
      <dgm:prSet phldrT="[Text]"/>
      <dgm:spPr/>
      <dgm:t>
        <a:bodyPr/>
        <a:lstStyle/>
        <a:p>
          <a:r>
            <a:rPr lang="en-US" dirty="0" smtClean="0"/>
            <a:t>LSTM RNN</a:t>
          </a:r>
          <a:endParaRPr lang="en-US" dirty="0"/>
        </a:p>
      </dgm:t>
    </dgm:pt>
    <dgm:pt modelId="{9AAE412A-BD1F-5A45-8582-B7CB9CD45389}" type="parTrans" cxnId="{254F782C-980C-5F46-A07A-027FAE6EB693}">
      <dgm:prSet/>
      <dgm:spPr/>
      <dgm:t>
        <a:bodyPr/>
        <a:lstStyle/>
        <a:p>
          <a:endParaRPr lang="en-US"/>
        </a:p>
      </dgm:t>
    </dgm:pt>
    <dgm:pt modelId="{BDF4DF46-DE23-7B46-B496-8A0E3BC31845}" type="sibTrans" cxnId="{254F782C-980C-5F46-A07A-027FAE6EB693}">
      <dgm:prSet/>
      <dgm:spPr/>
      <dgm:t>
        <a:bodyPr/>
        <a:lstStyle/>
        <a:p>
          <a:endParaRPr lang="en-US"/>
        </a:p>
      </dgm:t>
    </dgm:pt>
    <dgm:pt modelId="{A5D6343E-C602-0040-9E90-CEA48AFAD290}">
      <dgm:prSet phldrT="[Text]"/>
      <dgm:spPr/>
      <dgm:t>
        <a:bodyPr/>
        <a:lstStyle/>
        <a:p>
          <a:r>
            <a:rPr lang="en-US" dirty="0" smtClean="0"/>
            <a:t>Naive Bayes</a:t>
          </a:r>
          <a:endParaRPr lang="en-US" dirty="0"/>
        </a:p>
      </dgm:t>
    </dgm:pt>
    <dgm:pt modelId="{3D5FAE65-8D63-5D45-9370-203E19AD1453}" type="parTrans" cxnId="{851C0349-7760-FE43-B1E8-8CE7692BECA4}">
      <dgm:prSet/>
      <dgm:spPr/>
      <dgm:t>
        <a:bodyPr/>
        <a:lstStyle/>
        <a:p>
          <a:endParaRPr lang="en-US"/>
        </a:p>
      </dgm:t>
    </dgm:pt>
    <dgm:pt modelId="{E25007F8-6AA8-8B41-907B-55E2A8DAEAEB}" type="sibTrans" cxnId="{851C0349-7760-FE43-B1E8-8CE7692BECA4}">
      <dgm:prSet/>
      <dgm:spPr/>
      <dgm:t>
        <a:bodyPr/>
        <a:lstStyle/>
        <a:p>
          <a:endParaRPr lang="en-US"/>
        </a:p>
      </dgm:t>
    </dgm:pt>
    <dgm:pt modelId="{C14CC68C-8711-394D-A599-655F2D8982E0}">
      <dgm:prSet phldrT="[Text]"/>
      <dgm:spPr/>
      <dgm:t>
        <a:bodyPr/>
        <a:lstStyle/>
        <a:p>
          <a:r>
            <a:rPr lang="en-US" dirty="0" smtClean="0"/>
            <a:t>Random Forest</a:t>
          </a:r>
          <a:endParaRPr lang="en-US" dirty="0"/>
        </a:p>
      </dgm:t>
    </dgm:pt>
    <dgm:pt modelId="{FDD57395-480D-F84E-803B-904FBE1CF354}" type="parTrans" cxnId="{84A0DA63-9DA3-1E40-B8F9-335C02FD8661}">
      <dgm:prSet/>
      <dgm:spPr/>
      <dgm:t>
        <a:bodyPr/>
        <a:lstStyle/>
        <a:p>
          <a:endParaRPr lang="en-US"/>
        </a:p>
      </dgm:t>
    </dgm:pt>
    <dgm:pt modelId="{180A27FB-2380-A64A-BABF-5464597493BC}" type="sibTrans" cxnId="{84A0DA63-9DA3-1E40-B8F9-335C02FD8661}">
      <dgm:prSet/>
      <dgm:spPr/>
      <dgm:t>
        <a:bodyPr/>
        <a:lstStyle/>
        <a:p>
          <a:endParaRPr lang="en-US"/>
        </a:p>
      </dgm:t>
    </dgm:pt>
    <dgm:pt modelId="{2E25320C-1143-BB4D-BC63-8A7FC41AF4EB}" type="pres">
      <dgm:prSet presAssocID="{F4498804-35FA-9E41-B39B-963B43CD7A3F}" presName="diagram" presStyleCnt="0">
        <dgm:presLayoutVars>
          <dgm:chPref val="1"/>
          <dgm:dir/>
          <dgm:animOne val="branch"/>
          <dgm:animLvl val="lvl"/>
          <dgm:resizeHandles val="exact"/>
        </dgm:presLayoutVars>
      </dgm:prSet>
      <dgm:spPr/>
    </dgm:pt>
    <dgm:pt modelId="{65E0108B-1756-9F41-9059-AA8D8AB497F0}" type="pres">
      <dgm:prSet presAssocID="{1DEABE64-44F1-564F-B676-434B85BD239F}" presName="root1" presStyleCnt="0"/>
      <dgm:spPr/>
    </dgm:pt>
    <dgm:pt modelId="{89970568-25DB-5A4C-99DC-AF5A7FED4F40}" type="pres">
      <dgm:prSet presAssocID="{1DEABE64-44F1-564F-B676-434B85BD239F}" presName="LevelOneTextNode" presStyleLbl="node0" presStyleIdx="0" presStyleCnt="1">
        <dgm:presLayoutVars>
          <dgm:chPref val="3"/>
        </dgm:presLayoutVars>
      </dgm:prSet>
      <dgm:spPr/>
    </dgm:pt>
    <dgm:pt modelId="{74631C69-10E6-C64D-8BC2-4BD1BC152697}" type="pres">
      <dgm:prSet presAssocID="{1DEABE64-44F1-564F-B676-434B85BD239F}" presName="level2hierChild" presStyleCnt="0"/>
      <dgm:spPr/>
    </dgm:pt>
    <dgm:pt modelId="{77DC9FBB-69CB-9241-BC96-4CCB3F738FDF}" type="pres">
      <dgm:prSet presAssocID="{C2614955-F45A-6A4A-9FAE-31E158C97F06}" presName="conn2-1" presStyleLbl="parChTrans1D2" presStyleIdx="0" presStyleCnt="2"/>
      <dgm:spPr/>
    </dgm:pt>
    <dgm:pt modelId="{63E904D1-BC18-844B-AD19-857B6250DF98}" type="pres">
      <dgm:prSet presAssocID="{C2614955-F45A-6A4A-9FAE-31E158C97F06}" presName="connTx" presStyleLbl="parChTrans1D2" presStyleIdx="0" presStyleCnt="2"/>
      <dgm:spPr/>
    </dgm:pt>
    <dgm:pt modelId="{B1F59B05-36E7-6541-9680-048287A1E75E}" type="pres">
      <dgm:prSet presAssocID="{6A16D7EC-98B4-CE42-A30B-1EFE5D0D9F3C}" presName="root2" presStyleCnt="0"/>
      <dgm:spPr/>
    </dgm:pt>
    <dgm:pt modelId="{3B34C1C1-7F49-194E-8890-7593BF4F0FF8}" type="pres">
      <dgm:prSet presAssocID="{6A16D7EC-98B4-CE42-A30B-1EFE5D0D9F3C}" presName="LevelTwoTextNode" presStyleLbl="node2" presStyleIdx="0" presStyleCnt="2">
        <dgm:presLayoutVars>
          <dgm:chPref val="3"/>
        </dgm:presLayoutVars>
      </dgm:prSet>
      <dgm:spPr/>
      <dgm:t>
        <a:bodyPr/>
        <a:lstStyle/>
        <a:p>
          <a:endParaRPr lang="en-US"/>
        </a:p>
      </dgm:t>
    </dgm:pt>
    <dgm:pt modelId="{5264E88A-2A45-CB47-85D0-1B4F6A528EDB}" type="pres">
      <dgm:prSet presAssocID="{6A16D7EC-98B4-CE42-A30B-1EFE5D0D9F3C}" presName="level3hierChild" presStyleCnt="0"/>
      <dgm:spPr/>
    </dgm:pt>
    <dgm:pt modelId="{F0FA116D-D655-6F4E-9E5E-44DF7DE62D6B}" type="pres">
      <dgm:prSet presAssocID="{4A88901E-BF5A-AD41-9718-A72194D2ACD2}" presName="conn2-1" presStyleLbl="parChTrans1D3" presStyleIdx="0" presStyleCnt="5"/>
      <dgm:spPr/>
    </dgm:pt>
    <dgm:pt modelId="{E8F477E8-0A79-2047-86CD-E94EB0693FE9}" type="pres">
      <dgm:prSet presAssocID="{4A88901E-BF5A-AD41-9718-A72194D2ACD2}" presName="connTx" presStyleLbl="parChTrans1D3" presStyleIdx="0" presStyleCnt="5"/>
      <dgm:spPr/>
    </dgm:pt>
    <dgm:pt modelId="{5F704080-F85F-6640-A974-BF8E242B7487}" type="pres">
      <dgm:prSet presAssocID="{A4FE9DC8-CEE4-A940-AA89-4B0E08EA85E3}" presName="root2" presStyleCnt="0"/>
      <dgm:spPr/>
    </dgm:pt>
    <dgm:pt modelId="{4EAE7DF4-0D07-BA48-BDA4-A9CE785599CD}" type="pres">
      <dgm:prSet presAssocID="{A4FE9DC8-CEE4-A940-AA89-4B0E08EA85E3}" presName="LevelTwoTextNode" presStyleLbl="node3" presStyleIdx="0" presStyleCnt="5">
        <dgm:presLayoutVars>
          <dgm:chPref val="3"/>
        </dgm:presLayoutVars>
      </dgm:prSet>
      <dgm:spPr/>
      <dgm:t>
        <a:bodyPr/>
        <a:lstStyle/>
        <a:p>
          <a:endParaRPr lang="en-US"/>
        </a:p>
      </dgm:t>
    </dgm:pt>
    <dgm:pt modelId="{D33D837D-E3E8-DA40-A751-6539435E5397}" type="pres">
      <dgm:prSet presAssocID="{A4FE9DC8-CEE4-A940-AA89-4B0E08EA85E3}" presName="level3hierChild" presStyleCnt="0"/>
      <dgm:spPr/>
    </dgm:pt>
    <dgm:pt modelId="{4572961E-C879-554D-87D0-079ACB871DA2}" type="pres">
      <dgm:prSet presAssocID="{3D5FAE65-8D63-5D45-9370-203E19AD1453}" presName="conn2-1" presStyleLbl="parChTrans1D3" presStyleIdx="1" presStyleCnt="5"/>
      <dgm:spPr/>
    </dgm:pt>
    <dgm:pt modelId="{A6AD4296-E833-264B-B358-8EC4C353F048}" type="pres">
      <dgm:prSet presAssocID="{3D5FAE65-8D63-5D45-9370-203E19AD1453}" presName="connTx" presStyleLbl="parChTrans1D3" presStyleIdx="1" presStyleCnt="5"/>
      <dgm:spPr/>
    </dgm:pt>
    <dgm:pt modelId="{B063A6CD-BB74-CE44-98D0-A7C7DE70B116}" type="pres">
      <dgm:prSet presAssocID="{A5D6343E-C602-0040-9E90-CEA48AFAD290}" presName="root2" presStyleCnt="0"/>
      <dgm:spPr/>
    </dgm:pt>
    <dgm:pt modelId="{600E83B7-26B4-F044-AFFD-7EBF0926F965}" type="pres">
      <dgm:prSet presAssocID="{A5D6343E-C602-0040-9E90-CEA48AFAD290}" presName="LevelTwoTextNode" presStyleLbl="node3" presStyleIdx="1" presStyleCnt="5">
        <dgm:presLayoutVars>
          <dgm:chPref val="3"/>
        </dgm:presLayoutVars>
      </dgm:prSet>
      <dgm:spPr/>
    </dgm:pt>
    <dgm:pt modelId="{EF1B3E17-834A-504D-A7CC-FC0663630F4F}" type="pres">
      <dgm:prSet presAssocID="{A5D6343E-C602-0040-9E90-CEA48AFAD290}" presName="level3hierChild" presStyleCnt="0"/>
      <dgm:spPr/>
    </dgm:pt>
    <dgm:pt modelId="{AC4282EF-FB2C-8D4E-8E39-843E56D27BB9}" type="pres">
      <dgm:prSet presAssocID="{A47594E3-52A8-D344-ACD0-F6AEF3FA9973}" presName="conn2-1" presStyleLbl="parChTrans1D3" presStyleIdx="2" presStyleCnt="5"/>
      <dgm:spPr/>
    </dgm:pt>
    <dgm:pt modelId="{F5E084E2-407B-EB4A-A1EA-56353DA332A1}" type="pres">
      <dgm:prSet presAssocID="{A47594E3-52A8-D344-ACD0-F6AEF3FA9973}" presName="connTx" presStyleLbl="parChTrans1D3" presStyleIdx="2" presStyleCnt="5"/>
      <dgm:spPr/>
    </dgm:pt>
    <dgm:pt modelId="{42A757B1-D273-C642-9265-D32F6FFCDAEC}" type="pres">
      <dgm:prSet presAssocID="{47163119-6E50-BA42-8401-F01E742379C0}" presName="root2" presStyleCnt="0"/>
      <dgm:spPr/>
    </dgm:pt>
    <dgm:pt modelId="{F6765E5F-5993-2C4B-B473-03F709EE6D86}" type="pres">
      <dgm:prSet presAssocID="{47163119-6E50-BA42-8401-F01E742379C0}" presName="LevelTwoTextNode" presStyleLbl="node3" presStyleIdx="2" presStyleCnt="5">
        <dgm:presLayoutVars>
          <dgm:chPref val="3"/>
        </dgm:presLayoutVars>
      </dgm:prSet>
      <dgm:spPr/>
    </dgm:pt>
    <dgm:pt modelId="{5775E891-163E-6746-9D86-F602137C4506}" type="pres">
      <dgm:prSet presAssocID="{47163119-6E50-BA42-8401-F01E742379C0}" presName="level3hierChild" presStyleCnt="0"/>
      <dgm:spPr/>
    </dgm:pt>
    <dgm:pt modelId="{2255DF5B-EDE7-9E44-B385-A759452EE240}" type="pres">
      <dgm:prSet presAssocID="{FDD57395-480D-F84E-803B-904FBE1CF354}" presName="conn2-1" presStyleLbl="parChTrans1D3" presStyleIdx="3" presStyleCnt="5"/>
      <dgm:spPr/>
    </dgm:pt>
    <dgm:pt modelId="{03D8F836-2079-4A47-AD49-116C538DD185}" type="pres">
      <dgm:prSet presAssocID="{FDD57395-480D-F84E-803B-904FBE1CF354}" presName="connTx" presStyleLbl="parChTrans1D3" presStyleIdx="3" presStyleCnt="5"/>
      <dgm:spPr/>
    </dgm:pt>
    <dgm:pt modelId="{104AEDE0-3BF1-EF45-8FED-F53DD9D7DC00}" type="pres">
      <dgm:prSet presAssocID="{C14CC68C-8711-394D-A599-655F2D8982E0}" presName="root2" presStyleCnt="0"/>
      <dgm:spPr/>
    </dgm:pt>
    <dgm:pt modelId="{46A30892-708A-6642-8E3B-6FB9435ABB16}" type="pres">
      <dgm:prSet presAssocID="{C14CC68C-8711-394D-A599-655F2D8982E0}" presName="LevelTwoTextNode" presStyleLbl="node3" presStyleIdx="3" presStyleCnt="5">
        <dgm:presLayoutVars>
          <dgm:chPref val="3"/>
        </dgm:presLayoutVars>
      </dgm:prSet>
      <dgm:spPr/>
    </dgm:pt>
    <dgm:pt modelId="{925F30DA-2769-D946-B843-44F703687C2B}" type="pres">
      <dgm:prSet presAssocID="{C14CC68C-8711-394D-A599-655F2D8982E0}" presName="level3hierChild" presStyleCnt="0"/>
      <dgm:spPr/>
    </dgm:pt>
    <dgm:pt modelId="{58E92049-EBC1-0746-A2FE-74C4F37B89F6}" type="pres">
      <dgm:prSet presAssocID="{F2FC0EBF-B496-A544-96FE-054A57D71939}" presName="conn2-1" presStyleLbl="parChTrans1D2" presStyleIdx="1" presStyleCnt="2"/>
      <dgm:spPr/>
    </dgm:pt>
    <dgm:pt modelId="{E0295AB5-0F0F-2743-AB11-0F1615829202}" type="pres">
      <dgm:prSet presAssocID="{F2FC0EBF-B496-A544-96FE-054A57D71939}" presName="connTx" presStyleLbl="parChTrans1D2" presStyleIdx="1" presStyleCnt="2"/>
      <dgm:spPr/>
    </dgm:pt>
    <dgm:pt modelId="{59056F61-12BE-DE4F-BD60-0759B25AE7B5}" type="pres">
      <dgm:prSet presAssocID="{FF59FC86-9DE3-F345-8702-FFDA8106DB02}" presName="root2" presStyleCnt="0"/>
      <dgm:spPr/>
    </dgm:pt>
    <dgm:pt modelId="{0D067086-0F0E-FE47-ACB3-6E6312A14B78}" type="pres">
      <dgm:prSet presAssocID="{FF59FC86-9DE3-F345-8702-FFDA8106DB02}" presName="LevelTwoTextNode" presStyleLbl="node2" presStyleIdx="1" presStyleCnt="2">
        <dgm:presLayoutVars>
          <dgm:chPref val="3"/>
        </dgm:presLayoutVars>
      </dgm:prSet>
      <dgm:spPr/>
      <dgm:t>
        <a:bodyPr/>
        <a:lstStyle/>
        <a:p>
          <a:endParaRPr lang="en-US"/>
        </a:p>
      </dgm:t>
    </dgm:pt>
    <dgm:pt modelId="{028D5172-F274-4C4B-A834-690D3A926AEE}" type="pres">
      <dgm:prSet presAssocID="{FF59FC86-9DE3-F345-8702-FFDA8106DB02}" presName="level3hierChild" presStyleCnt="0"/>
      <dgm:spPr/>
    </dgm:pt>
    <dgm:pt modelId="{37A1BF3C-4786-5940-8D51-9B69BE57AF97}" type="pres">
      <dgm:prSet presAssocID="{9AAE412A-BD1F-5A45-8582-B7CB9CD45389}" presName="conn2-1" presStyleLbl="parChTrans1D3" presStyleIdx="4" presStyleCnt="5"/>
      <dgm:spPr/>
    </dgm:pt>
    <dgm:pt modelId="{0D9A8E28-99FE-614A-A44F-1FA1D948FD3B}" type="pres">
      <dgm:prSet presAssocID="{9AAE412A-BD1F-5A45-8582-B7CB9CD45389}" presName="connTx" presStyleLbl="parChTrans1D3" presStyleIdx="4" presStyleCnt="5"/>
      <dgm:spPr/>
    </dgm:pt>
    <dgm:pt modelId="{CBF779C6-B5A6-2642-A904-8131BCB0D498}" type="pres">
      <dgm:prSet presAssocID="{0A4095F4-8EE3-6F43-A50B-7F7934B7253A}" presName="root2" presStyleCnt="0"/>
      <dgm:spPr/>
    </dgm:pt>
    <dgm:pt modelId="{0BA80CFA-480B-8842-B4D8-39E19C469BF8}" type="pres">
      <dgm:prSet presAssocID="{0A4095F4-8EE3-6F43-A50B-7F7934B7253A}" presName="LevelTwoTextNode" presStyleLbl="node3" presStyleIdx="4" presStyleCnt="5">
        <dgm:presLayoutVars>
          <dgm:chPref val="3"/>
        </dgm:presLayoutVars>
      </dgm:prSet>
      <dgm:spPr/>
    </dgm:pt>
    <dgm:pt modelId="{2CB7D9DD-02F8-5C4B-99E7-46995501092D}" type="pres">
      <dgm:prSet presAssocID="{0A4095F4-8EE3-6F43-A50B-7F7934B7253A}" presName="level3hierChild" presStyleCnt="0"/>
      <dgm:spPr/>
    </dgm:pt>
  </dgm:ptLst>
  <dgm:cxnLst>
    <dgm:cxn modelId="{C7122F9D-AD5F-E645-8B47-C573AF323D65}" type="presOf" srcId="{FDD57395-480D-F84E-803B-904FBE1CF354}" destId="{03D8F836-2079-4A47-AD49-116C538DD185}" srcOrd="1" destOrd="0" presId="urn:microsoft.com/office/officeart/2005/8/layout/hierarchy2"/>
    <dgm:cxn modelId="{84A0DA63-9DA3-1E40-B8F9-335C02FD8661}" srcId="{6A16D7EC-98B4-CE42-A30B-1EFE5D0D9F3C}" destId="{C14CC68C-8711-394D-A599-655F2D8982E0}" srcOrd="3" destOrd="0" parTransId="{FDD57395-480D-F84E-803B-904FBE1CF354}" sibTransId="{180A27FB-2380-A64A-BABF-5464597493BC}"/>
    <dgm:cxn modelId="{68D5F2B3-FB4E-4947-86FF-1760361806B0}" type="presOf" srcId="{4A88901E-BF5A-AD41-9718-A72194D2ACD2}" destId="{E8F477E8-0A79-2047-86CD-E94EB0693FE9}" srcOrd="1" destOrd="0" presId="urn:microsoft.com/office/officeart/2005/8/layout/hierarchy2"/>
    <dgm:cxn modelId="{BF760501-0BFE-4240-BF62-74765E82402A}" type="presOf" srcId="{9AAE412A-BD1F-5A45-8582-B7CB9CD45389}" destId="{0D9A8E28-99FE-614A-A44F-1FA1D948FD3B}" srcOrd="1" destOrd="0" presId="urn:microsoft.com/office/officeart/2005/8/layout/hierarchy2"/>
    <dgm:cxn modelId="{CB0CCAF1-24E0-AD44-B14A-7B498CB2C360}" type="presOf" srcId="{9AAE412A-BD1F-5A45-8582-B7CB9CD45389}" destId="{37A1BF3C-4786-5940-8D51-9B69BE57AF97}" srcOrd="0" destOrd="0" presId="urn:microsoft.com/office/officeart/2005/8/layout/hierarchy2"/>
    <dgm:cxn modelId="{B3327893-3986-A54E-966C-BB1B9F18C370}" type="presOf" srcId="{A5D6343E-C602-0040-9E90-CEA48AFAD290}" destId="{600E83B7-26B4-F044-AFFD-7EBF0926F965}" srcOrd="0" destOrd="0" presId="urn:microsoft.com/office/officeart/2005/8/layout/hierarchy2"/>
    <dgm:cxn modelId="{B220F736-5600-DC42-BC78-66BA04F6B52D}" type="presOf" srcId="{4A88901E-BF5A-AD41-9718-A72194D2ACD2}" destId="{F0FA116D-D655-6F4E-9E5E-44DF7DE62D6B}" srcOrd="0" destOrd="0" presId="urn:microsoft.com/office/officeart/2005/8/layout/hierarchy2"/>
    <dgm:cxn modelId="{375CB577-0783-A34F-B9DA-E611B7A2B0E7}" srcId="{F4498804-35FA-9E41-B39B-963B43CD7A3F}" destId="{1DEABE64-44F1-564F-B676-434B85BD239F}" srcOrd="0" destOrd="0" parTransId="{E66D040B-541B-C24B-A8F5-05580DFDCF1C}" sibTransId="{A6A5D574-E6C8-CE43-BC69-2E11DFBA8CDA}"/>
    <dgm:cxn modelId="{1E844F9C-CB6E-B54E-A9EC-0EA36DFEEBAB}" type="presOf" srcId="{6A16D7EC-98B4-CE42-A30B-1EFE5D0D9F3C}" destId="{3B34C1C1-7F49-194E-8890-7593BF4F0FF8}" srcOrd="0" destOrd="0" presId="urn:microsoft.com/office/officeart/2005/8/layout/hierarchy2"/>
    <dgm:cxn modelId="{E2A1C186-B735-7D42-B3AD-54991B5B1C50}" type="presOf" srcId="{1DEABE64-44F1-564F-B676-434B85BD239F}" destId="{89970568-25DB-5A4C-99DC-AF5A7FED4F40}" srcOrd="0" destOrd="0" presId="urn:microsoft.com/office/officeart/2005/8/layout/hierarchy2"/>
    <dgm:cxn modelId="{F46552D3-D308-C549-80EC-79E28D7EB1A4}" srcId="{6A16D7EC-98B4-CE42-A30B-1EFE5D0D9F3C}" destId="{47163119-6E50-BA42-8401-F01E742379C0}" srcOrd="2" destOrd="0" parTransId="{A47594E3-52A8-D344-ACD0-F6AEF3FA9973}" sibTransId="{0206A95E-701D-1845-A1D2-8F5294FE99F1}"/>
    <dgm:cxn modelId="{DF1722B4-EBF4-C841-8CAC-BD6D815CD3B3}" type="presOf" srcId="{A47594E3-52A8-D344-ACD0-F6AEF3FA9973}" destId="{AC4282EF-FB2C-8D4E-8E39-843E56D27BB9}" srcOrd="0" destOrd="0" presId="urn:microsoft.com/office/officeart/2005/8/layout/hierarchy2"/>
    <dgm:cxn modelId="{14809AA4-FE1D-C54F-8CEB-983407DD3B6D}" srcId="{6A16D7EC-98B4-CE42-A30B-1EFE5D0D9F3C}" destId="{A4FE9DC8-CEE4-A940-AA89-4B0E08EA85E3}" srcOrd="0" destOrd="0" parTransId="{4A88901E-BF5A-AD41-9718-A72194D2ACD2}" sibTransId="{015E4CE1-4062-2D42-AD2D-304E9CC0C4A3}"/>
    <dgm:cxn modelId="{04D2479D-8A0D-8A4B-8299-1B98775C9211}" type="presOf" srcId="{47163119-6E50-BA42-8401-F01E742379C0}" destId="{F6765E5F-5993-2C4B-B473-03F709EE6D86}" srcOrd="0" destOrd="0" presId="urn:microsoft.com/office/officeart/2005/8/layout/hierarchy2"/>
    <dgm:cxn modelId="{0AA0B69D-CB68-9144-A708-F70DF55DF5AA}" type="presOf" srcId="{C2614955-F45A-6A4A-9FAE-31E158C97F06}" destId="{63E904D1-BC18-844B-AD19-857B6250DF98}" srcOrd="1" destOrd="0" presId="urn:microsoft.com/office/officeart/2005/8/layout/hierarchy2"/>
    <dgm:cxn modelId="{BE8344B0-9CA4-1A46-88DC-71850005B41C}" type="presOf" srcId="{F2FC0EBF-B496-A544-96FE-054A57D71939}" destId="{E0295AB5-0F0F-2743-AB11-0F1615829202}" srcOrd="1" destOrd="0" presId="urn:microsoft.com/office/officeart/2005/8/layout/hierarchy2"/>
    <dgm:cxn modelId="{B249EDF1-5566-9842-82A3-E4AD0D220911}" type="presOf" srcId="{F4498804-35FA-9E41-B39B-963B43CD7A3F}" destId="{2E25320C-1143-BB4D-BC63-8A7FC41AF4EB}" srcOrd="0" destOrd="0" presId="urn:microsoft.com/office/officeart/2005/8/layout/hierarchy2"/>
    <dgm:cxn modelId="{C7C8596C-4D60-E440-8CF6-376C9CCDF09A}" srcId="{1DEABE64-44F1-564F-B676-434B85BD239F}" destId="{FF59FC86-9DE3-F345-8702-FFDA8106DB02}" srcOrd="1" destOrd="0" parTransId="{F2FC0EBF-B496-A544-96FE-054A57D71939}" sibTransId="{3FAE6572-5A0F-A844-A73C-FA0ABF308BB7}"/>
    <dgm:cxn modelId="{F03E2FF3-160C-A747-B712-5C70018FD968}" type="presOf" srcId="{FDD57395-480D-F84E-803B-904FBE1CF354}" destId="{2255DF5B-EDE7-9E44-B385-A759452EE240}" srcOrd="0" destOrd="0" presId="urn:microsoft.com/office/officeart/2005/8/layout/hierarchy2"/>
    <dgm:cxn modelId="{851C0349-7760-FE43-B1E8-8CE7692BECA4}" srcId="{6A16D7EC-98B4-CE42-A30B-1EFE5D0D9F3C}" destId="{A5D6343E-C602-0040-9E90-CEA48AFAD290}" srcOrd="1" destOrd="0" parTransId="{3D5FAE65-8D63-5D45-9370-203E19AD1453}" sibTransId="{E25007F8-6AA8-8B41-907B-55E2A8DAEAEB}"/>
    <dgm:cxn modelId="{53A74666-C242-174A-97E5-F9B9ADE11A14}" type="presOf" srcId="{3D5FAE65-8D63-5D45-9370-203E19AD1453}" destId="{4572961E-C879-554D-87D0-079ACB871DA2}" srcOrd="0" destOrd="0" presId="urn:microsoft.com/office/officeart/2005/8/layout/hierarchy2"/>
    <dgm:cxn modelId="{8623A9F6-973D-E947-84ED-9164F63ADAD1}" type="presOf" srcId="{C2614955-F45A-6A4A-9FAE-31E158C97F06}" destId="{77DC9FBB-69CB-9241-BC96-4CCB3F738FDF}" srcOrd="0" destOrd="0" presId="urn:microsoft.com/office/officeart/2005/8/layout/hierarchy2"/>
    <dgm:cxn modelId="{A126236A-D110-DE4E-9E7D-9D7755388953}" type="presOf" srcId="{A47594E3-52A8-D344-ACD0-F6AEF3FA9973}" destId="{F5E084E2-407B-EB4A-A1EA-56353DA332A1}" srcOrd="1" destOrd="0" presId="urn:microsoft.com/office/officeart/2005/8/layout/hierarchy2"/>
    <dgm:cxn modelId="{C5DCC6BF-8ACC-E948-8030-543C213A3F83}" type="presOf" srcId="{FF59FC86-9DE3-F345-8702-FFDA8106DB02}" destId="{0D067086-0F0E-FE47-ACB3-6E6312A14B78}" srcOrd="0" destOrd="0" presId="urn:microsoft.com/office/officeart/2005/8/layout/hierarchy2"/>
    <dgm:cxn modelId="{0C427139-B209-7E4E-9AB2-EFD7AB5F4F33}" type="presOf" srcId="{C14CC68C-8711-394D-A599-655F2D8982E0}" destId="{46A30892-708A-6642-8E3B-6FB9435ABB16}" srcOrd="0" destOrd="0" presId="urn:microsoft.com/office/officeart/2005/8/layout/hierarchy2"/>
    <dgm:cxn modelId="{48CA44EA-C6D7-AD40-8980-E4EA887F3292}" type="presOf" srcId="{0A4095F4-8EE3-6F43-A50B-7F7934B7253A}" destId="{0BA80CFA-480B-8842-B4D8-39E19C469BF8}" srcOrd="0" destOrd="0" presId="urn:microsoft.com/office/officeart/2005/8/layout/hierarchy2"/>
    <dgm:cxn modelId="{254F782C-980C-5F46-A07A-027FAE6EB693}" srcId="{FF59FC86-9DE3-F345-8702-FFDA8106DB02}" destId="{0A4095F4-8EE3-6F43-A50B-7F7934B7253A}" srcOrd="0" destOrd="0" parTransId="{9AAE412A-BD1F-5A45-8582-B7CB9CD45389}" sibTransId="{BDF4DF46-DE23-7B46-B496-8A0E3BC31845}"/>
    <dgm:cxn modelId="{C06951FB-CEBE-5B46-841A-E67E4552E6C8}" type="presOf" srcId="{3D5FAE65-8D63-5D45-9370-203E19AD1453}" destId="{A6AD4296-E833-264B-B358-8EC4C353F048}" srcOrd="1" destOrd="0" presId="urn:microsoft.com/office/officeart/2005/8/layout/hierarchy2"/>
    <dgm:cxn modelId="{674D6FE9-4ACD-3F4B-9285-D210EC749450}" type="presOf" srcId="{F2FC0EBF-B496-A544-96FE-054A57D71939}" destId="{58E92049-EBC1-0746-A2FE-74C4F37B89F6}" srcOrd="0" destOrd="0" presId="urn:microsoft.com/office/officeart/2005/8/layout/hierarchy2"/>
    <dgm:cxn modelId="{B4B39812-3E98-9A44-82AA-7DF16EA4C3B4}" srcId="{1DEABE64-44F1-564F-B676-434B85BD239F}" destId="{6A16D7EC-98B4-CE42-A30B-1EFE5D0D9F3C}" srcOrd="0" destOrd="0" parTransId="{C2614955-F45A-6A4A-9FAE-31E158C97F06}" sibTransId="{B20A4D7D-3BAD-A441-9BA7-84CC7F50C74A}"/>
    <dgm:cxn modelId="{5D7223D3-DCE4-5E43-8A11-A929131AB0AF}" type="presOf" srcId="{A4FE9DC8-CEE4-A940-AA89-4B0E08EA85E3}" destId="{4EAE7DF4-0D07-BA48-BDA4-A9CE785599CD}" srcOrd="0" destOrd="0" presId="urn:microsoft.com/office/officeart/2005/8/layout/hierarchy2"/>
    <dgm:cxn modelId="{837A0AA4-D116-F54C-BF20-3F402BFD1879}" type="presParOf" srcId="{2E25320C-1143-BB4D-BC63-8A7FC41AF4EB}" destId="{65E0108B-1756-9F41-9059-AA8D8AB497F0}" srcOrd="0" destOrd="0" presId="urn:microsoft.com/office/officeart/2005/8/layout/hierarchy2"/>
    <dgm:cxn modelId="{B362B92D-E2B6-7842-B679-9E7A0ACA5D9F}" type="presParOf" srcId="{65E0108B-1756-9F41-9059-AA8D8AB497F0}" destId="{89970568-25DB-5A4C-99DC-AF5A7FED4F40}" srcOrd="0" destOrd="0" presId="urn:microsoft.com/office/officeart/2005/8/layout/hierarchy2"/>
    <dgm:cxn modelId="{25D8AF08-F403-CC48-A469-AEBC11DE6CAF}" type="presParOf" srcId="{65E0108B-1756-9F41-9059-AA8D8AB497F0}" destId="{74631C69-10E6-C64D-8BC2-4BD1BC152697}" srcOrd="1" destOrd="0" presId="urn:microsoft.com/office/officeart/2005/8/layout/hierarchy2"/>
    <dgm:cxn modelId="{DD5A81BA-66D3-544B-8A16-F6866B39E738}" type="presParOf" srcId="{74631C69-10E6-C64D-8BC2-4BD1BC152697}" destId="{77DC9FBB-69CB-9241-BC96-4CCB3F738FDF}" srcOrd="0" destOrd="0" presId="urn:microsoft.com/office/officeart/2005/8/layout/hierarchy2"/>
    <dgm:cxn modelId="{884FEAFE-4AD7-354A-ABE9-DDA3DA289679}" type="presParOf" srcId="{77DC9FBB-69CB-9241-BC96-4CCB3F738FDF}" destId="{63E904D1-BC18-844B-AD19-857B6250DF98}" srcOrd="0" destOrd="0" presId="urn:microsoft.com/office/officeart/2005/8/layout/hierarchy2"/>
    <dgm:cxn modelId="{30857F80-A115-5146-915D-6B7C124A4346}" type="presParOf" srcId="{74631C69-10E6-C64D-8BC2-4BD1BC152697}" destId="{B1F59B05-36E7-6541-9680-048287A1E75E}" srcOrd="1" destOrd="0" presId="urn:microsoft.com/office/officeart/2005/8/layout/hierarchy2"/>
    <dgm:cxn modelId="{147C7844-B7B7-364A-B0B0-3F0C9AB502F4}" type="presParOf" srcId="{B1F59B05-36E7-6541-9680-048287A1E75E}" destId="{3B34C1C1-7F49-194E-8890-7593BF4F0FF8}" srcOrd="0" destOrd="0" presId="urn:microsoft.com/office/officeart/2005/8/layout/hierarchy2"/>
    <dgm:cxn modelId="{004CA33E-2FCF-3B4D-8517-547183344354}" type="presParOf" srcId="{B1F59B05-36E7-6541-9680-048287A1E75E}" destId="{5264E88A-2A45-CB47-85D0-1B4F6A528EDB}" srcOrd="1" destOrd="0" presId="urn:microsoft.com/office/officeart/2005/8/layout/hierarchy2"/>
    <dgm:cxn modelId="{C47CB404-242B-C947-8D0D-0C4471B84507}" type="presParOf" srcId="{5264E88A-2A45-CB47-85D0-1B4F6A528EDB}" destId="{F0FA116D-D655-6F4E-9E5E-44DF7DE62D6B}" srcOrd="0" destOrd="0" presId="urn:microsoft.com/office/officeart/2005/8/layout/hierarchy2"/>
    <dgm:cxn modelId="{7730BE34-2482-8347-B794-BB961977A0BC}" type="presParOf" srcId="{F0FA116D-D655-6F4E-9E5E-44DF7DE62D6B}" destId="{E8F477E8-0A79-2047-86CD-E94EB0693FE9}" srcOrd="0" destOrd="0" presId="urn:microsoft.com/office/officeart/2005/8/layout/hierarchy2"/>
    <dgm:cxn modelId="{3B9132E2-1D9F-D440-B805-ACED2FC3C54F}" type="presParOf" srcId="{5264E88A-2A45-CB47-85D0-1B4F6A528EDB}" destId="{5F704080-F85F-6640-A974-BF8E242B7487}" srcOrd="1" destOrd="0" presId="urn:microsoft.com/office/officeart/2005/8/layout/hierarchy2"/>
    <dgm:cxn modelId="{F1C41F97-57B8-D441-A923-35F0D1AE7B70}" type="presParOf" srcId="{5F704080-F85F-6640-A974-BF8E242B7487}" destId="{4EAE7DF4-0D07-BA48-BDA4-A9CE785599CD}" srcOrd="0" destOrd="0" presId="urn:microsoft.com/office/officeart/2005/8/layout/hierarchy2"/>
    <dgm:cxn modelId="{C7ABA3C8-57FB-FE40-9B1E-0071F2291384}" type="presParOf" srcId="{5F704080-F85F-6640-A974-BF8E242B7487}" destId="{D33D837D-E3E8-DA40-A751-6539435E5397}" srcOrd="1" destOrd="0" presId="urn:microsoft.com/office/officeart/2005/8/layout/hierarchy2"/>
    <dgm:cxn modelId="{7758CA89-4127-FE40-B734-C6F52F81FB9C}" type="presParOf" srcId="{5264E88A-2A45-CB47-85D0-1B4F6A528EDB}" destId="{4572961E-C879-554D-87D0-079ACB871DA2}" srcOrd="2" destOrd="0" presId="urn:microsoft.com/office/officeart/2005/8/layout/hierarchy2"/>
    <dgm:cxn modelId="{8D7BBA0B-15CA-0046-9E3B-4B764B5425C0}" type="presParOf" srcId="{4572961E-C879-554D-87D0-079ACB871DA2}" destId="{A6AD4296-E833-264B-B358-8EC4C353F048}" srcOrd="0" destOrd="0" presId="urn:microsoft.com/office/officeart/2005/8/layout/hierarchy2"/>
    <dgm:cxn modelId="{33C25DAB-948A-8143-838B-B71F265C5EB7}" type="presParOf" srcId="{5264E88A-2A45-CB47-85D0-1B4F6A528EDB}" destId="{B063A6CD-BB74-CE44-98D0-A7C7DE70B116}" srcOrd="3" destOrd="0" presId="urn:microsoft.com/office/officeart/2005/8/layout/hierarchy2"/>
    <dgm:cxn modelId="{B1E1B073-E82A-4347-B6DE-0D5147C5BAAB}" type="presParOf" srcId="{B063A6CD-BB74-CE44-98D0-A7C7DE70B116}" destId="{600E83B7-26B4-F044-AFFD-7EBF0926F965}" srcOrd="0" destOrd="0" presId="urn:microsoft.com/office/officeart/2005/8/layout/hierarchy2"/>
    <dgm:cxn modelId="{7F650295-6EFC-D542-B0B3-4F1E70484908}" type="presParOf" srcId="{B063A6CD-BB74-CE44-98D0-A7C7DE70B116}" destId="{EF1B3E17-834A-504D-A7CC-FC0663630F4F}" srcOrd="1" destOrd="0" presId="urn:microsoft.com/office/officeart/2005/8/layout/hierarchy2"/>
    <dgm:cxn modelId="{0557FD53-F6E4-3146-9D64-45468FD2797F}" type="presParOf" srcId="{5264E88A-2A45-CB47-85D0-1B4F6A528EDB}" destId="{AC4282EF-FB2C-8D4E-8E39-843E56D27BB9}" srcOrd="4" destOrd="0" presId="urn:microsoft.com/office/officeart/2005/8/layout/hierarchy2"/>
    <dgm:cxn modelId="{60CBF282-44C2-5E44-A8CC-DBEA1103DF86}" type="presParOf" srcId="{AC4282EF-FB2C-8D4E-8E39-843E56D27BB9}" destId="{F5E084E2-407B-EB4A-A1EA-56353DA332A1}" srcOrd="0" destOrd="0" presId="urn:microsoft.com/office/officeart/2005/8/layout/hierarchy2"/>
    <dgm:cxn modelId="{A1462B09-874C-C04E-B46C-D39B58213276}" type="presParOf" srcId="{5264E88A-2A45-CB47-85D0-1B4F6A528EDB}" destId="{42A757B1-D273-C642-9265-D32F6FFCDAEC}" srcOrd="5" destOrd="0" presId="urn:microsoft.com/office/officeart/2005/8/layout/hierarchy2"/>
    <dgm:cxn modelId="{7ED2DE88-AC48-C64C-A993-D7D85EAB7BDC}" type="presParOf" srcId="{42A757B1-D273-C642-9265-D32F6FFCDAEC}" destId="{F6765E5F-5993-2C4B-B473-03F709EE6D86}" srcOrd="0" destOrd="0" presId="urn:microsoft.com/office/officeart/2005/8/layout/hierarchy2"/>
    <dgm:cxn modelId="{D3B474A8-C5EC-5A44-BB93-888896CB8245}" type="presParOf" srcId="{42A757B1-D273-C642-9265-D32F6FFCDAEC}" destId="{5775E891-163E-6746-9D86-F602137C4506}" srcOrd="1" destOrd="0" presId="urn:microsoft.com/office/officeart/2005/8/layout/hierarchy2"/>
    <dgm:cxn modelId="{9A3065F1-D14A-4249-8CEA-B2F1F7522FE7}" type="presParOf" srcId="{5264E88A-2A45-CB47-85D0-1B4F6A528EDB}" destId="{2255DF5B-EDE7-9E44-B385-A759452EE240}" srcOrd="6" destOrd="0" presId="urn:microsoft.com/office/officeart/2005/8/layout/hierarchy2"/>
    <dgm:cxn modelId="{5B967B83-E560-9842-AF19-0F722F62A14D}" type="presParOf" srcId="{2255DF5B-EDE7-9E44-B385-A759452EE240}" destId="{03D8F836-2079-4A47-AD49-116C538DD185}" srcOrd="0" destOrd="0" presId="urn:microsoft.com/office/officeart/2005/8/layout/hierarchy2"/>
    <dgm:cxn modelId="{BD39D9FC-F588-FA40-96A1-774B99A698EC}" type="presParOf" srcId="{5264E88A-2A45-CB47-85D0-1B4F6A528EDB}" destId="{104AEDE0-3BF1-EF45-8FED-F53DD9D7DC00}" srcOrd="7" destOrd="0" presId="urn:microsoft.com/office/officeart/2005/8/layout/hierarchy2"/>
    <dgm:cxn modelId="{1E9FE629-DF52-0740-9DDD-A3E0AF90CA80}" type="presParOf" srcId="{104AEDE0-3BF1-EF45-8FED-F53DD9D7DC00}" destId="{46A30892-708A-6642-8E3B-6FB9435ABB16}" srcOrd="0" destOrd="0" presId="urn:microsoft.com/office/officeart/2005/8/layout/hierarchy2"/>
    <dgm:cxn modelId="{CAA04BD4-8E54-2E40-8F3E-807E47FDC5D7}" type="presParOf" srcId="{104AEDE0-3BF1-EF45-8FED-F53DD9D7DC00}" destId="{925F30DA-2769-D946-B843-44F703687C2B}" srcOrd="1" destOrd="0" presId="urn:microsoft.com/office/officeart/2005/8/layout/hierarchy2"/>
    <dgm:cxn modelId="{229EC0D4-4720-7442-AE5B-24B3222657D9}" type="presParOf" srcId="{74631C69-10E6-C64D-8BC2-4BD1BC152697}" destId="{58E92049-EBC1-0746-A2FE-74C4F37B89F6}" srcOrd="2" destOrd="0" presId="urn:microsoft.com/office/officeart/2005/8/layout/hierarchy2"/>
    <dgm:cxn modelId="{9C483A8F-3C2A-B441-A0D2-ED0BC368E60A}" type="presParOf" srcId="{58E92049-EBC1-0746-A2FE-74C4F37B89F6}" destId="{E0295AB5-0F0F-2743-AB11-0F1615829202}" srcOrd="0" destOrd="0" presId="urn:microsoft.com/office/officeart/2005/8/layout/hierarchy2"/>
    <dgm:cxn modelId="{2081D80E-8F66-6149-B1F5-1E3CE91CF25C}" type="presParOf" srcId="{74631C69-10E6-C64D-8BC2-4BD1BC152697}" destId="{59056F61-12BE-DE4F-BD60-0759B25AE7B5}" srcOrd="3" destOrd="0" presId="urn:microsoft.com/office/officeart/2005/8/layout/hierarchy2"/>
    <dgm:cxn modelId="{A93667A8-CC1B-A24E-BA1F-FE1EE931A355}" type="presParOf" srcId="{59056F61-12BE-DE4F-BD60-0759B25AE7B5}" destId="{0D067086-0F0E-FE47-ACB3-6E6312A14B78}" srcOrd="0" destOrd="0" presId="urn:microsoft.com/office/officeart/2005/8/layout/hierarchy2"/>
    <dgm:cxn modelId="{3F2D5F93-4C60-C645-8FE0-6749A9C6677C}" type="presParOf" srcId="{59056F61-12BE-DE4F-BD60-0759B25AE7B5}" destId="{028D5172-F274-4C4B-A834-690D3A926AEE}" srcOrd="1" destOrd="0" presId="urn:microsoft.com/office/officeart/2005/8/layout/hierarchy2"/>
    <dgm:cxn modelId="{DFEBEC26-1E15-3049-BA7F-B97F5710E41A}" type="presParOf" srcId="{028D5172-F274-4C4B-A834-690D3A926AEE}" destId="{37A1BF3C-4786-5940-8D51-9B69BE57AF97}" srcOrd="0" destOrd="0" presId="urn:microsoft.com/office/officeart/2005/8/layout/hierarchy2"/>
    <dgm:cxn modelId="{8FC42D3A-AB94-4E41-95D8-7979B405BCBF}" type="presParOf" srcId="{37A1BF3C-4786-5940-8D51-9B69BE57AF97}" destId="{0D9A8E28-99FE-614A-A44F-1FA1D948FD3B}" srcOrd="0" destOrd="0" presId="urn:microsoft.com/office/officeart/2005/8/layout/hierarchy2"/>
    <dgm:cxn modelId="{62614C54-18AB-974C-8299-9A8952E3D999}" type="presParOf" srcId="{028D5172-F274-4C4B-A834-690D3A926AEE}" destId="{CBF779C6-B5A6-2642-A904-8131BCB0D498}" srcOrd="1" destOrd="0" presId="urn:microsoft.com/office/officeart/2005/8/layout/hierarchy2"/>
    <dgm:cxn modelId="{DFC860E7-174D-6245-A31A-70E9D497402C}" type="presParOf" srcId="{CBF779C6-B5A6-2642-A904-8131BCB0D498}" destId="{0BA80CFA-480B-8842-B4D8-39E19C469BF8}" srcOrd="0" destOrd="0" presId="urn:microsoft.com/office/officeart/2005/8/layout/hierarchy2"/>
    <dgm:cxn modelId="{D66FEF8A-E819-F242-988D-CF5799F90A93}" type="presParOf" srcId="{CBF779C6-B5A6-2642-A904-8131BCB0D498}" destId="{2CB7D9DD-02F8-5C4B-99E7-46995501092D}" srcOrd="1" destOrd="0" presId="urn:microsoft.com/office/officeart/2005/8/layout/hierarchy2"/>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70568-25DB-5A4C-99DC-AF5A7FED4F40}">
      <dsp:nvSpPr>
        <dsp:cNvPr id="0" name=""/>
        <dsp:cNvSpPr/>
      </dsp:nvSpPr>
      <dsp:spPr>
        <a:xfrm>
          <a:off x="283598" y="2070631"/>
          <a:ext cx="1308810" cy="654405"/>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Classification problem</a:t>
          </a:r>
          <a:endParaRPr lang="en-US" sz="1600" kern="1200" dirty="0"/>
        </a:p>
      </dsp:txBody>
      <dsp:txXfrm>
        <a:off x="302765" y="2089798"/>
        <a:ext cx="1270476" cy="616071"/>
      </dsp:txXfrm>
    </dsp:sp>
    <dsp:sp modelId="{77DC9FBB-69CB-9241-BC96-4CCB3F738FDF}">
      <dsp:nvSpPr>
        <dsp:cNvPr id="0" name=""/>
        <dsp:cNvSpPr/>
      </dsp:nvSpPr>
      <dsp:spPr>
        <a:xfrm rot="17945813">
          <a:off x="1315885" y="1911418"/>
          <a:ext cx="1076572" cy="32124"/>
        </a:xfrm>
        <a:custGeom>
          <a:avLst/>
          <a:gdLst/>
          <a:ahLst/>
          <a:cxnLst/>
          <a:rect l="0" t="0" r="0" b="0"/>
          <a:pathLst>
            <a:path>
              <a:moveTo>
                <a:pt x="0" y="16062"/>
              </a:moveTo>
              <a:lnTo>
                <a:pt x="1076572" y="1606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827257" y="1900565"/>
        <a:ext cx="53828" cy="53828"/>
      </dsp:txXfrm>
    </dsp:sp>
    <dsp:sp modelId="{3B34C1C1-7F49-194E-8890-7593BF4F0FF8}">
      <dsp:nvSpPr>
        <dsp:cNvPr id="0" name=""/>
        <dsp:cNvSpPr/>
      </dsp:nvSpPr>
      <dsp:spPr>
        <a:xfrm>
          <a:off x="2115934" y="1129923"/>
          <a:ext cx="1308810" cy="654405"/>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Simple Classifiers</a:t>
          </a:r>
          <a:endParaRPr lang="en-US" sz="1600" kern="1200" dirty="0"/>
        </a:p>
      </dsp:txBody>
      <dsp:txXfrm>
        <a:off x="2135101" y="1149090"/>
        <a:ext cx="1270476" cy="616071"/>
      </dsp:txXfrm>
    </dsp:sp>
    <dsp:sp modelId="{F0FA116D-D655-6F4E-9E5E-44DF7DE62D6B}">
      <dsp:nvSpPr>
        <dsp:cNvPr id="0" name=""/>
        <dsp:cNvSpPr/>
      </dsp:nvSpPr>
      <dsp:spPr>
        <a:xfrm rot="17692822">
          <a:off x="3064337" y="876639"/>
          <a:ext cx="1244338" cy="32124"/>
        </a:xfrm>
        <a:custGeom>
          <a:avLst/>
          <a:gdLst/>
          <a:ahLst/>
          <a:cxnLst/>
          <a:rect l="0" t="0" r="0" b="0"/>
          <a:pathLst>
            <a:path>
              <a:moveTo>
                <a:pt x="0" y="16062"/>
              </a:moveTo>
              <a:lnTo>
                <a:pt x="1244338" y="1606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55398" y="861593"/>
        <a:ext cx="62216" cy="62216"/>
      </dsp:txXfrm>
    </dsp:sp>
    <dsp:sp modelId="{4EAE7DF4-0D07-BA48-BDA4-A9CE785599CD}">
      <dsp:nvSpPr>
        <dsp:cNvPr id="0" name=""/>
        <dsp:cNvSpPr/>
      </dsp:nvSpPr>
      <dsp:spPr>
        <a:xfrm>
          <a:off x="3948269" y="1074"/>
          <a:ext cx="1308810" cy="654405"/>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Log Regression</a:t>
          </a:r>
          <a:endParaRPr lang="en-US" sz="1600" kern="1200" dirty="0"/>
        </a:p>
      </dsp:txBody>
      <dsp:txXfrm>
        <a:off x="3967436" y="20241"/>
        <a:ext cx="1270476" cy="616071"/>
      </dsp:txXfrm>
    </dsp:sp>
    <dsp:sp modelId="{4572961E-C879-554D-87D0-079ACB871DA2}">
      <dsp:nvSpPr>
        <dsp:cNvPr id="0" name=""/>
        <dsp:cNvSpPr/>
      </dsp:nvSpPr>
      <dsp:spPr>
        <a:xfrm rot="19457599">
          <a:off x="3364146" y="1252922"/>
          <a:ext cx="644722" cy="32124"/>
        </a:xfrm>
        <a:custGeom>
          <a:avLst/>
          <a:gdLst/>
          <a:ahLst/>
          <a:cxnLst/>
          <a:rect l="0" t="0" r="0" b="0"/>
          <a:pathLst>
            <a:path>
              <a:moveTo>
                <a:pt x="0" y="16062"/>
              </a:moveTo>
              <a:lnTo>
                <a:pt x="644722" y="1606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70389" y="1252866"/>
        <a:ext cx="32236" cy="32236"/>
      </dsp:txXfrm>
    </dsp:sp>
    <dsp:sp modelId="{600E83B7-26B4-F044-AFFD-7EBF0926F965}">
      <dsp:nvSpPr>
        <dsp:cNvPr id="0" name=""/>
        <dsp:cNvSpPr/>
      </dsp:nvSpPr>
      <dsp:spPr>
        <a:xfrm>
          <a:off x="3948269" y="753640"/>
          <a:ext cx="1308810" cy="654405"/>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Naive Bayes</a:t>
          </a:r>
          <a:endParaRPr lang="en-US" sz="1600" kern="1200" dirty="0"/>
        </a:p>
      </dsp:txBody>
      <dsp:txXfrm>
        <a:off x="3967436" y="772807"/>
        <a:ext cx="1270476" cy="616071"/>
      </dsp:txXfrm>
    </dsp:sp>
    <dsp:sp modelId="{AC4282EF-FB2C-8D4E-8E39-843E56D27BB9}">
      <dsp:nvSpPr>
        <dsp:cNvPr id="0" name=""/>
        <dsp:cNvSpPr/>
      </dsp:nvSpPr>
      <dsp:spPr>
        <a:xfrm rot="2142401">
          <a:off x="3364146" y="1629205"/>
          <a:ext cx="644722" cy="32124"/>
        </a:xfrm>
        <a:custGeom>
          <a:avLst/>
          <a:gdLst/>
          <a:ahLst/>
          <a:cxnLst/>
          <a:rect l="0" t="0" r="0" b="0"/>
          <a:pathLst>
            <a:path>
              <a:moveTo>
                <a:pt x="0" y="16062"/>
              </a:moveTo>
              <a:lnTo>
                <a:pt x="644722" y="1606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70389" y="1629149"/>
        <a:ext cx="32236" cy="32236"/>
      </dsp:txXfrm>
    </dsp:sp>
    <dsp:sp modelId="{F6765E5F-5993-2C4B-B473-03F709EE6D86}">
      <dsp:nvSpPr>
        <dsp:cNvPr id="0" name=""/>
        <dsp:cNvSpPr/>
      </dsp:nvSpPr>
      <dsp:spPr>
        <a:xfrm>
          <a:off x="3948269" y="1506206"/>
          <a:ext cx="1308810" cy="654405"/>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SVMs</a:t>
          </a:r>
          <a:endParaRPr lang="en-US" sz="1600" kern="1200" dirty="0"/>
        </a:p>
      </dsp:txBody>
      <dsp:txXfrm>
        <a:off x="3967436" y="1525373"/>
        <a:ext cx="1270476" cy="616071"/>
      </dsp:txXfrm>
    </dsp:sp>
    <dsp:sp modelId="{2255DF5B-EDE7-9E44-B385-A759452EE240}">
      <dsp:nvSpPr>
        <dsp:cNvPr id="0" name=""/>
        <dsp:cNvSpPr/>
      </dsp:nvSpPr>
      <dsp:spPr>
        <a:xfrm rot="3907178">
          <a:off x="3064337" y="2005489"/>
          <a:ext cx="1244338" cy="32124"/>
        </a:xfrm>
        <a:custGeom>
          <a:avLst/>
          <a:gdLst/>
          <a:ahLst/>
          <a:cxnLst/>
          <a:rect l="0" t="0" r="0" b="0"/>
          <a:pathLst>
            <a:path>
              <a:moveTo>
                <a:pt x="0" y="16062"/>
              </a:moveTo>
              <a:lnTo>
                <a:pt x="1244338" y="1606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55398" y="1990442"/>
        <a:ext cx="62216" cy="62216"/>
      </dsp:txXfrm>
    </dsp:sp>
    <dsp:sp modelId="{46A30892-708A-6642-8E3B-6FB9435ABB16}">
      <dsp:nvSpPr>
        <dsp:cNvPr id="0" name=""/>
        <dsp:cNvSpPr/>
      </dsp:nvSpPr>
      <dsp:spPr>
        <a:xfrm>
          <a:off x="3948269" y="2258773"/>
          <a:ext cx="1308810" cy="654405"/>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Random Forest</a:t>
          </a:r>
          <a:endParaRPr lang="en-US" sz="1600" kern="1200" dirty="0"/>
        </a:p>
      </dsp:txBody>
      <dsp:txXfrm>
        <a:off x="3967436" y="2277940"/>
        <a:ext cx="1270476" cy="616071"/>
      </dsp:txXfrm>
    </dsp:sp>
    <dsp:sp modelId="{58E92049-EBC1-0746-A2FE-74C4F37B89F6}">
      <dsp:nvSpPr>
        <dsp:cNvPr id="0" name=""/>
        <dsp:cNvSpPr/>
      </dsp:nvSpPr>
      <dsp:spPr>
        <a:xfrm rot="3654187">
          <a:off x="1315885" y="2852126"/>
          <a:ext cx="1076572" cy="32124"/>
        </a:xfrm>
        <a:custGeom>
          <a:avLst/>
          <a:gdLst/>
          <a:ahLst/>
          <a:cxnLst/>
          <a:rect l="0" t="0" r="0" b="0"/>
          <a:pathLst>
            <a:path>
              <a:moveTo>
                <a:pt x="0" y="16062"/>
              </a:moveTo>
              <a:lnTo>
                <a:pt x="1076572" y="1606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827257" y="2841273"/>
        <a:ext cx="53828" cy="53828"/>
      </dsp:txXfrm>
    </dsp:sp>
    <dsp:sp modelId="{0D067086-0F0E-FE47-ACB3-6E6312A14B78}">
      <dsp:nvSpPr>
        <dsp:cNvPr id="0" name=""/>
        <dsp:cNvSpPr/>
      </dsp:nvSpPr>
      <dsp:spPr>
        <a:xfrm>
          <a:off x="2115934" y="3011339"/>
          <a:ext cx="1308810" cy="654405"/>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Neural Networks</a:t>
          </a:r>
          <a:endParaRPr lang="en-US" sz="1600" kern="1200" dirty="0"/>
        </a:p>
      </dsp:txBody>
      <dsp:txXfrm>
        <a:off x="2135101" y="3030506"/>
        <a:ext cx="1270476" cy="616071"/>
      </dsp:txXfrm>
    </dsp:sp>
    <dsp:sp modelId="{37A1BF3C-4786-5940-8D51-9B69BE57AF97}">
      <dsp:nvSpPr>
        <dsp:cNvPr id="0" name=""/>
        <dsp:cNvSpPr/>
      </dsp:nvSpPr>
      <dsp:spPr>
        <a:xfrm>
          <a:off x="3424744" y="3322480"/>
          <a:ext cx="523524" cy="32124"/>
        </a:xfrm>
        <a:custGeom>
          <a:avLst/>
          <a:gdLst/>
          <a:ahLst/>
          <a:cxnLst/>
          <a:rect l="0" t="0" r="0" b="0"/>
          <a:pathLst>
            <a:path>
              <a:moveTo>
                <a:pt x="0" y="16062"/>
              </a:moveTo>
              <a:lnTo>
                <a:pt x="523524" y="1606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673419" y="3325453"/>
        <a:ext cx="26176" cy="26176"/>
      </dsp:txXfrm>
    </dsp:sp>
    <dsp:sp modelId="{0BA80CFA-480B-8842-B4D8-39E19C469BF8}">
      <dsp:nvSpPr>
        <dsp:cNvPr id="0" name=""/>
        <dsp:cNvSpPr/>
      </dsp:nvSpPr>
      <dsp:spPr>
        <a:xfrm>
          <a:off x="3948269" y="3011339"/>
          <a:ext cx="1308810" cy="654405"/>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LSTM RNN</a:t>
          </a:r>
          <a:endParaRPr lang="en-US" sz="1600" kern="1200" dirty="0"/>
        </a:p>
      </dsp:txBody>
      <dsp:txXfrm>
        <a:off x="3967436" y="3030506"/>
        <a:ext cx="1270476" cy="6160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25913595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092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018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110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536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7409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9453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8199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768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5100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9165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5424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7198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9811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kern="1200" dirty="0" smtClean="0">
                <a:solidFill>
                  <a:schemeClr val="tx1"/>
                </a:solidFill>
                <a:effectLst/>
                <a:latin typeface="+mn-lt"/>
                <a:ea typeface="+mn-ea"/>
                <a:cs typeface="+mn-cs"/>
              </a:rPr>
              <a:t>Machine translation: </a:t>
            </a:r>
            <a:r>
              <a:rPr lang="en-US" sz="1100" b="0" i="0" kern="1200" dirty="0" smtClean="0">
                <a:solidFill>
                  <a:schemeClr val="tx1"/>
                </a:solidFill>
                <a:effectLst/>
                <a:latin typeface="+mn-lt"/>
                <a:ea typeface="+mn-ea"/>
                <a:cs typeface="+mn-cs"/>
              </a:rPr>
              <a:t>Natural language processing is increasingly being used for machine translation programs, in which one human language is automatically translated into another human language.</a:t>
            </a:r>
            <a:r>
              <a:rPr lang="en-US" sz="1100" b="1" i="0" kern="1200" dirty="0" smtClean="0">
                <a:solidFill>
                  <a:schemeClr val="tx1"/>
                </a:solidFill>
                <a:effectLst/>
                <a:latin typeface="+mn-lt"/>
                <a:ea typeface="+mn-ea"/>
                <a:cs typeface="+mn-cs"/>
              </a:rPr>
              <a:t> </a:t>
            </a:r>
            <a:endParaRPr lang="en-US" sz="1100" b="0" i="0" kern="1200" dirty="0" smtClean="0">
              <a:solidFill>
                <a:schemeClr val="tx1"/>
              </a:solidFill>
              <a:effectLst/>
              <a:latin typeface="+mn-lt"/>
              <a:ea typeface="+mn-ea"/>
              <a:cs typeface="+mn-cs"/>
            </a:endParaRPr>
          </a:p>
          <a:p>
            <a:r>
              <a:rPr lang="en-US" sz="1100" b="1" i="0" kern="1200" dirty="0" smtClean="0">
                <a:solidFill>
                  <a:schemeClr val="tx1"/>
                </a:solidFill>
                <a:effectLst/>
                <a:latin typeface="+mn-lt"/>
                <a:ea typeface="+mn-ea"/>
                <a:cs typeface="+mn-cs"/>
              </a:rPr>
              <a:t>Named entity extraction: </a:t>
            </a:r>
            <a:r>
              <a:rPr lang="en-US" sz="1100" b="0" i="0" kern="1200" dirty="0" smtClean="0">
                <a:solidFill>
                  <a:schemeClr val="tx1"/>
                </a:solidFill>
                <a:effectLst/>
                <a:latin typeface="+mn-lt"/>
                <a:ea typeface="+mn-ea"/>
                <a:cs typeface="+mn-cs"/>
              </a:rPr>
              <a:t>In data mining, a named entity definition is a phrase or word that clearly identifies one item from a set of other items that have similar attributes. Examples include first and last names, age, geographic locations, addresses, phone numbers, email addresses, company names, etc. Named entity extraction, sometimes also called named entity recognition, makes it easier to mine data.</a:t>
            </a:r>
          </a:p>
          <a:p>
            <a:r>
              <a:rPr lang="en-US" sz="1100" b="1" i="0" kern="1200" dirty="0" smtClean="0">
                <a:solidFill>
                  <a:schemeClr val="tx1"/>
                </a:solidFill>
                <a:effectLst/>
                <a:latin typeface="+mn-lt"/>
                <a:ea typeface="+mn-ea"/>
                <a:cs typeface="+mn-cs"/>
              </a:rPr>
              <a:t>Co-reference resolution: </a:t>
            </a:r>
            <a:r>
              <a:rPr lang="en-US" sz="1100" b="0" i="0" kern="1200" dirty="0" smtClean="0">
                <a:solidFill>
                  <a:schemeClr val="tx1"/>
                </a:solidFill>
                <a:effectLst/>
                <a:latin typeface="+mn-lt"/>
                <a:ea typeface="+mn-ea"/>
                <a:cs typeface="+mn-cs"/>
              </a:rPr>
              <a:t>In a chunk of text, co-reference resolution can be used to determine which words are used to refer to the same objects.</a:t>
            </a:r>
          </a:p>
          <a:p>
            <a:r>
              <a:rPr lang="en-US" sz="1100" b="1" i="0" kern="1200" dirty="0" smtClean="0">
                <a:solidFill>
                  <a:schemeClr val="tx1"/>
                </a:solidFill>
                <a:effectLst/>
                <a:latin typeface="+mn-lt"/>
                <a:ea typeface="+mn-ea"/>
                <a:cs typeface="+mn-cs"/>
              </a:rPr>
              <a:t>Automatic summarization: </a:t>
            </a:r>
            <a:r>
              <a:rPr lang="en-US" sz="1100" b="0" i="0" kern="1200" dirty="0" smtClean="0">
                <a:solidFill>
                  <a:schemeClr val="tx1"/>
                </a:solidFill>
                <a:effectLst/>
                <a:latin typeface="+mn-lt"/>
                <a:ea typeface="+mn-ea"/>
                <a:cs typeface="+mn-cs"/>
              </a:rPr>
              <a:t>Natural language processing can be used to produce a readable summary from a large chunk of text. For example, one might us automatic summarization to produce a short summary of a dense academic article.</a:t>
            </a:r>
          </a:p>
          <a:p>
            <a:endParaRPr lang="en-US" dirty="0"/>
          </a:p>
        </p:txBody>
      </p:sp>
    </p:spTree>
    <p:extLst>
      <p:ext uri="{BB962C8B-B14F-4D97-AF65-F5344CB8AC3E}">
        <p14:creationId xmlns:p14="http://schemas.microsoft.com/office/powerpoint/2010/main" val="149419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marketinginsidergroup.com</a:t>
            </a:r>
            <a:r>
              <a:rPr lang="en-US" dirty="0" smtClean="0"/>
              <a:t>/content-marketing/what-you-need-to-know-headlines-</a:t>
            </a:r>
            <a:r>
              <a:rPr lang="en-US" dirty="0" err="1" smtClean="0"/>
              <a:t>clickbaits</a:t>
            </a:r>
            <a:r>
              <a:rPr lang="en-US" dirty="0" smtClean="0"/>
              <a:t>/</a:t>
            </a:r>
            <a:endParaRPr lang="en-US" dirty="0"/>
          </a:p>
        </p:txBody>
      </p:sp>
    </p:spTree>
    <p:extLst>
      <p:ext uri="{BB962C8B-B14F-4D97-AF65-F5344CB8AC3E}">
        <p14:creationId xmlns:p14="http://schemas.microsoft.com/office/powerpoint/2010/main" val="24796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1350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43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042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616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999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0" y="0"/>
            <a:ext cx="3044099" cy="5143500"/>
          </a:xfrm>
          <a:prstGeom prst="rect">
            <a:avLst/>
          </a:prstGeom>
          <a:solidFill>
            <a:srgbClr val="294667"/>
          </a:solidFill>
          <a:ln>
            <a:noFill/>
          </a:ln>
        </p:spPr>
        <p:txBody>
          <a:bodyPr wrap="square" lIns="91425" tIns="91425" rIns="91425" bIns="91425" anchor="ctr" anchorCtr="0">
            <a:noAutofit/>
          </a:bodyPr>
          <a:lstStyle/>
          <a:p>
            <a:pPr lvl="0">
              <a:spcBef>
                <a:spcPts val="0"/>
              </a:spcBef>
              <a:buNone/>
            </a:pPr>
            <a:endParaRPr/>
          </a:p>
        </p:txBody>
      </p:sp>
      <p:sp>
        <p:nvSpPr>
          <p:cNvPr id="11" name="Shape 11"/>
          <p:cNvSpPr/>
          <p:nvPr/>
        </p:nvSpPr>
        <p:spPr>
          <a:xfrm>
            <a:off x="3044100" y="0"/>
            <a:ext cx="6099900" cy="5143500"/>
          </a:xfrm>
          <a:prstGeom prst="rect">
            <a:avLst/>
          </a:prstGeom>
          <a:solidFill>
            <a:srgbClr val="FFA800">
              <a:alpha val="85880"/>
            </a:srgbClr>
          </a:solidFill>
          <a:ln>
            <a:noFill/>
          </a:ln>
        </p:spPr>
        <p:txBody>
          <a:bodyPr wrap="square"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679325" y="2753850"/>
            <a:ext cx="4903800" cy="1159800"/>
          </a:xfrm>
          <a:prstGeom prst="rect">
            <a:avLst/>
          </a:prstGeom>
        </p:spPr>
        <p:txBody>
          <a:bodyPr wrap="square" lIns="91425" tIns="91425" rIns="91425" bIns="91425" anchor="ctr" anchorCtr="0"/>
          <a:lstStyle>
            <a:lvl1pPr lvl="0">
              <a:spcBef>
                <a:spcPts val="0"/>
              </a:spcBef>
              <a:buClr>
                <a:srgbClr val="FFFFFF"/>
              </a:buClr>
              <a:buSzPct val="100000"/>
              <a:defRPr sz="3600">
                <a:solidFill>
                  <a:srgbClr val="FFFFFF"/>
                </a:solidFill>
              </a:defRPr>
            </a:lvl1pPr>
            <a:lvl2pPr lvl="1">
              <a:spcBef>
                <a:spcPts val="0"/>
              </a:spcBef>
              <a:buClr>
                <a:srgbClr val="FFFFFF"/>
              </a:buClr>
              <a:buSzPct val="100000"/>
              <a:defRPr sz="3600">
                <a:solidFill>
                  <a:srgbClr val="FFFFFF"/>
                </a:solidFill>
              </a:defRPr>
            </a:lvl2pPr>
            <a:lvl3pPr lvl="2">
              <a:spcBef>
                <a:spcPts val="0"/>
              </a:spcBef>
              <a:buClr>
                <a:srgbClr val="FFFFFF"/>
              </a:buClr>
              <a:buSzPct val="100000"/>
              <a:defRPr sz="3600">
                <a:solidFill>
                  <a:srgbClr val="FFFFFF"/>
                </a:solidFill>
              </a:defRPr>
            </a:lvl3pPr>
            <a:lvl4pPr lvl="3">
              <a:spcBef>
                <a:spcPts val="0"/>
              </a:spcBef>
              <a:buClr>
                <a:srgbClr val="FFFFFF"/>
              </a:buClr>
              <a:buSzPct val="100000"/>
              <a:defRPr sz="3600">
                <a:solidFill>
                  <a:srgbClr val="FFFFFF"/>
                </a:solidFill>
              </a:defRPr>
            </a:lvl4pPr>
            <a:lvl5pPr lvl="4">
              <a:spcBef>
                <a:spcPts val="0"/>
              </a:spcBef>
              <a:buClr>
                <a:srgbClr val="FFFFFF"/>
              </a:buClr>
              <a:buSzPct val="100000"/>
              <a:defRPr sz="3600">
                <a:solidFill>
                  <a:srgbClr val="FFFFFF"/>
                </a:solidFill>
              </a:defRPr>
            </a:lvl5pPr>
            <a:lvl6pPr lvl="5">
              <a:spcBef>
                <a:spcPts val="0"/>
              </a:spcBef>
              <a:buClr>
                <a:srgbClr val="FFFFFF"/>
              </a:buClr>
              <a:buSzPct val="100000"/>
              <a:defRPr sz="3600">
                <a:solidFill>
                  <a:srgbClr val="FFFFFF"/>
                </a:solidFill>
              </a:defRPr>
            </a:lvl6pPr>
            <a:lvl7pPr lvl="6">
              <a:spcBef>
                <a:spcPts val="0"/>
              </a:spcBef>
              <a:buClr>
                <a:srgbClr val="FFFFFF"/>
              </a:buClr>
              <a:buSzPct val="100000"/>
              <a:defRPr sz="3600">
                <a:solidFill>
                  <a:srgbClr val="FFFFFF"/>
                </a:solidFill>
              </a:defRPr>
            </a:lvl7pPr>
            <a:lvl8pPr lvl="7">
              <a:spcBef>
                <a:spcPts val="0"/>
              </a:spcBef>
              <a:buClr>
                <a:srgbClr val="FFFFFF"/>
              </a:buClr>
              <a:buSzPct val="100000"/>
              <a:defRPr sz="3600">
                <a:solidFill>
                  <a:srgbClr val="FFFFFF"/>
                </a:solidFill>
              </a:defRPr>
            </a:lvl8pPr>
            <a:lvl9pPr lvl="8">
              <a:spcBef>
                <a:spcPts val="0"/>
              </a:spcBef>
              <a:buClr>
                <a:srgbClr val="FFFFFF"/>
              </a:buClr>
              <a:buSzPct val="100000"/>
              <a:defRPr sz="3600">
                <a:solidFill>
                  <a:srgbClr val="FFFFFF"/>
                </a:solidFill>
              </a:defRPr>
            </a:lvl9pPr>
          </a:lstStyle>
          <a:p>
            <a:endParaRPr/>
          </a:p>
        </p:txBody>
      </p:sp>
      <p:cxnSp>
        <p:nvCxnSpPr>
          <p:cNvPr id="13" name="Shape 13"/>
          <p:cNvCxnSpPr/>
          <p:nvPr/>
        </p:nvCxnSpPr>
        <p:spPr>
          <a:xfrm>
            <a:off x="3815840" y="4083900"/>
            <a:ext cx="695700" cy="0"/>
          </a:xfrm>
          <a:prstGeom prst="straightConnector1">
            <a:avLst/>
          </a:prstGeom>
          <a:noFill/>
          <a:ln w="38100" cap="flat" cmpd="sng">
            <a:solidFill>
              <a:srgbClr val="FFFFFF"/>
            </a:solidFill>
            <a:prstDash val="solid"/>
            <a:round/>
            <a:headEnd type="none" w="lg" len="lg"/>
            <a:tailEnd type="none" w="lg" len="lg"/>
          </a:ln>
        </p:spPr>
      </p:cxnSp>
      <p:sp>
        <p:nvSpPr>
          <p:cNvPr id="14" name="Shape 14"/>
          <p:cNvSpPr/>
          <p:nvPr/>
        </p:nvSpPr>
        <p:spPr>
          <a:xfrm>
            <a:off x="1747200" y="2787000"/>
            <a:ext cx="1296900" cy="12969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hird - 2 columns left">
    <p:spTree>
      <p:nvGrpSpPr>
        <p:cNvPr id="1" name="Shape 56"/>
        <p:cNvGrpSpPr/>
        <p:nvPr/>
      </p:nvGrpSpPr>
      <p:grpSpPr>
        <a:xfrm>
          <a:off x="0" y="0"/>
          <a:ext cx="0" cy="0"/>
          <a:chOff x="0" y="0"/>
          <a:chExt cx="0" cy="0"/>
        </a:xfrm>
      </p:grpSpPr>
      <p:sp>
        <p:nvSpPr>
          <p:cNvPr id="57" name="Shape 57"/>
          <p:cNvSpPr/>
          <p:nvPr/>
        </p:nvSpPr>
        <p:spPr>
          <a:xfrm flipH="1">
            <a:off x="6099775" y="0"/>
            <a:ext cx="3044100" cy="5143500"/>
          </a:xfrm>
          <a:prstGeom prst="rect">
            <a:avLst/>
          </a:prstGeom>
          <a:solidFill>
            <a:srgbClr val="325680">
              <a:alpha val="86150"/>
            </a:srgbClr>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flipH="1">
            <a:off x="0" y="0"/>
            <a:ext cx="6099900" cy="5143500"/>
          </a:xfrm>
          <a:prstGeom prst="rect">
            <a:avLst/>
          </a:prstGeom>
          <a:solidFill>
            <a:srgbClr val="FFA800"/>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0" y="0"/>
            <a:ext cx="536700" cy="5367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title"/>
          </p:nvPr>
        </p:nvSpPr>
        <p:spPr>
          <a:xfrm>
            <a:off x="434705" y="796375"/>
            <a:ext cx="5218800" cy="6693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1" name="Shape 61"/>
          <p:cNvSpPr txBox="1">
            <a:spLocks noGrp="1"/>
          </p:cNvSpPr>
          <p:nvPr>
            <p:ph type="body" idx="1"/>
          </p:nvPr>
        </p:nvSpPr>
        <p:spPr>
          <a:xfrm>
            <a:off x="434330" y="1614875"/>
            <a:ext cx="2532900" cy="3158700"/>
          </a:xfrm>
          <a:prstGeom prst="rect">
            <a:avLst/>
          </a:prstGeom>
        </p:spPr>
        <p:txBody>
          <a:bodyPr wrap="square" lIns="91425" tIns="91425" rIns="91425" bIns="91425" anchor="t" anchorCtr="0"/>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400">
                <a:solidFill>
                  <a:srgbClr val="FFFFFF"/>
                </a:solidFill>
              </a:defRPr>
            </a:lvl2pPr>
            <a:lvl3pPr lvl="2" rtl="0">
              <a:spcBef>
                <a:spcPts val="0"/>
              </a:spcBef>
              <a:buClr>
                <a:srgbClr val="FFFFFF"/>
              </a:buClr>
              <a:buSzPct val="100000"/>
              <a:defRPr sz="1400">
                <a:solidFill>
                  <a:srgbClr val="FFFFFF"/>
                </a:solidFill>
              </a:defRPr>
            </a:lvl3pPr>
            <a:lvl4pPr lvl="3" rtl="0">
              <a:spcBef>
                <a:spcPts val="0"/>
              </a:spcBef>
              <a:buClr>
                <a:srgbClr val="FFFFFF"/>
              </a:buClr>
              <a:buSzPct val="100000"/>
              <a:defRPr sz="1400">
                <a:solidFill>
                  <a:srgbClr val="FFFFFF"/>
                </a:solidFill>
              </a:defRPr>
            </a:lvl4pPr>
            <a:lvl5pPr lvl="4" rtl="0">
              <a:spcBef>
                <a:spcPts val="0"/>
              </a:spcBef>
              <a:buClr>
                <a:srgbClr val="FFFFFF"/>
              </a:buClr>
              <a:buSzPct val="100000"/>
              <a:defRPr sz="1400">
                <a:solidFill>
                  <a:srgbClr val="FFFFFF"/>
                </a:solidFill>
              </a:defRPr>
            </a:lvl5pPr>
            <a:lvl6pPr lvl="5" rtl="0">
              <a:spcBef>
                <a:spcPts val="0"/>
              </a:spcBef>
              <a:buClr>
                <a:srgbClr val="FFFFFF"/>
              </a:buClr>
              <a:buSzPct val="100000"/>
              <a:defRPr sz="1400">
                <a:solidFill>
                  <a:srgbClr val="FFFFFF"/>
                </a:solidFill>
              </a:defRPr>
            </a:lvl6pPr>
            <a:lvl7pPr lvl="6" rtl="0">
              <a:spcBef>
                <a:spcPts val="0"/>
              </a:spcBef>
              <a:buClr>
                <a:srgbClr val="FFFFFF"/>
              </a:buClr>
              <a:buSzPct val="100000"/>
              <a:defRPr sz="1400">
                <a:solidFill>
                  <a:srgbClr val="FFFFFF"/>
                </a:solidFill>
              </a:defRPr>
            </a:lvl7pPr>
            <a:lvl8pPr lvl="7" rtl="0">
              <a:spcBef>
                <a:spcPts val="0"/>
              </a:spcBef>
              <a:buClr>
                <a:srgbClr val="FFFFFF"/>
              </a:buClr>
              <a:buSzPct val="100000"/>
              <a:defRPr sz="1400">
                <a:solidFill>
                  <a:srgbClr val="FFFFFF"/>
                </a:solidFill>
              </a:defRPr>
            </a:lvl8pPr>
            <a:lvl9pPr lvl="8" rtl="0">
              <a:spcBef>
                <a:spcPts val="0"/>
              </a:spcBef>
              <a:buClr>
                <a:srgbClr val="FFFFFF"/>
              </a:buClr>
              <a:buSzPct val="100000"/>
              <a:defRPr sz="1400">
                <a:solidFill>
                  <a:srgbClr val="FFFFFF"/>
                </a:solidFill>
              </a:defRPr>
            </a:lvl9pPr>
          </a:lstStyle>
          <a:p>
            <a:endParaRPr/>
          </a:p>
        </p:txBody>
      </p:sp>
      <p:sp>
        <p:nvSpPr>
          <p:cNvPr id="62" name="Shape 62"/>
          <p:cNvSpPr txBox="1">
            <a:spLocks noGrp="1"/>
          </p:cNvSpPr>
          <p:nvPr>
            <p:ph type="body" idx="2"/>
          </p:nvPr>
        </p:nvSpPr>
        <p:spPr>
          <a:xfrm>
            <a:off x="3120084" y="1614875"/>
            <a:ext cx="2532900" cy="3158700"/>
          </a:xfrm>
          <a:prstGeom prst="rect">
            <a:avLst/>
          </a:prstGeom>
        </p:spPr>
        <p:txBody>
          <a:bodyPr wrap="square" lIns="91425" tIns="91425" rIns="91425" bIns="91425" anchor="t" anchorCtr="0"/>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400">
                <a:solidFill>
                  <a:srgbClr val="FFFFFF"/>
                </a:solidFill>
              </a:defRPr>
            </a:lvl2pPr>
            <a:lvl3pPr lvl="2" rtl="0">
              <a:spcBef>
                <a:spcPts val="0"/>
              </a:spcBef>
              <a:buClr>
                <a:srgbClr val="FFFFFF"/>
              </a:buClr>
              <a:buSzPct val="100000"/>
              <a:defRPr sz="1400">
                <a:solidFill>
                  <a:srgbClr val="FFFFFF"/>
                </a:solidFill>
              </a:defRPr>
            </a:lvl3pPr>
            <a:lvl4pPr lvl="3" rtl="0">
              <a:spcBef>
                <a:spcPts val="0"/>
              </a:spcBef>
              <a:buClr>
                <a:srgbClr val="FFFFFF"/>
              </a:buClr>
              <a:buSzPct val="100000"/>
              <a:defRPr sz="1400">
                <a:solidFill>
                  <a:srgbClr val="FFFFFF"/>
                </a:solidFill>
              </a:defRPr>
            </a:lvl4pPr>
            <a:lvl5pPr lvl="4" rtl="0">
              <a:spcBef>
                <a:spcPts val="0"/>
              </a:spcBef>
              <a:buClr>
                <a:srgbClr val="FFFFFF"/>
              </a:buClr>
              <a:buSzPct val="100000"/>
              <a:defRPr sz="1400">
                <a:solidFill>
                  <a:srgbClr val="FFFFFF"/>
                </a:solidFill>
              </a:defRPr>
            </a:lvl5pPr>
            <a:lvl6pPr lvl="5" rtl="0">
              <a:spcBef>
                <a:spcPts val="0"/>
              </a:spcBef>
              <a:buClr>
                <a:srgbClr val="FFFFFF"/>
              </a:buClr>
              <a:buSzPct val="100000"/>
              <a:defRPr sz="1400">
                <a:solidFill>
                  <a:srgbClr val="FFFFFF"/>
                </a:solidFill>
              </a:defRPr>
            </a:lvl6pPr>
            <a:lvl7pPr lvl="6" rtl="0">
              <a:spcBef>
                <a:spcPts val="0"/>
              </a:spcBef>
              <a:buClr>
                <a:srgbClr val="FFFFFF"/>
              </a:buClr>
              <a:buSzPct val="100000"/>
              <a:defRPr sz="1400">
                <a:solidFill>
                  <a:srgbClr val="FFFFFF"/>
                </a:solidFill>
              </a:defRPr>
            </a:lvl7pPr>
            <a:lvl8pPr lvl="7" rtl="0">
              <a:spcBef>
                <a:spcPts val="0"/>
              </a:spcBef>
              <a:buClr>
                <a:srgbClr val="FFFFFF"/>
              </a:buClr>
              <a:buSzPct val="100000"/>
              <a:defRPr sz="1400">
                <a:solidFill>
                  <a:srgbClr val="FFFFFF"/>
                </a:solidFill>
              </a:defRPr>
            </a:lvl8pPr>
            <a:lvl9pPr lvl="8" rtl="0">
              <a:spcBef>
                <a:spcPts val="0"/>
              </a:spcBef>
              <a:buClr>
                <a:srgbClr val="FFFFFF"/>
              </a:buClr>
              <a:buSzPct val="100000"/>
              <a:defRPr sz="1400">
                <a:solidFill>
                  <a:srgbClr val="FFFFFF"/>
                </a:solidFill>
              </a:defRPr>
            </a:lvl9pPr>
          </a:lstStyle>
          <a:p>
            <a:endParaRPr/>
          </a:p>
        </p:txBody>
      </p:sp>
      <p:sp>
        <p:nvSpPr>
          <p:cNvPr id="63" name="Shape 63"/>
          <p:cNvSpPr txBox="1">
            <a:spLocks noGrp="1"/>
          </p:cNvSpPr>
          <p:nvPr>
            <p:ph type="sldNum" idx="12"/>
          </p:nvPr>
        </p:nvSpPr>
        <p:spPr>
          <a:xfrm>
            <a:off x="-6000" y="0"/>
            <a:ext cx="548700" cy="536700"/>
          </a:xfrm>
          <a:prstGeom prst="rect">
            <a:avLst/>
          </a:prstGeom>
        </p:spPr>
        <p:txBody>
          <a:bodyPr wrap="square" lIns="91425" tIns="91425" rIns="91425" bIns="91425" anchor="ctr" anchorCtr="0">
            <a:noAutofit/>
          </a:bodyPr>
          <a:lstStyle/>
          <a:p>
            <a:pPr lvl="0" algn="ctr" rtl="0">
              <a:spcBef>
                <a:spcPts val="0"/>
              </a:spcBef>
              <a:buNone/>
            </a:pPr>
            <a:fld id="{00000000-1234-1234-1234-123412341234}" type="slidenum">
              <a:rPr lang="en">
                <a:solidFill>
                  <a:srgbClr val="294667"/>
                </a:solidFill>
              </a:rPr>
              <a:t>‹#›</a:t>
            </a:fld>
            <a:endParaRPr lang="en">
              <a:solidFill>
                <a:srgbClr val="294667"/>
              </a:solidFill>
            </a:endParaRPr>
          </a:p>
        </p:txBody>
      </p:sp>
      <p:cxnSp>
        <p:nvCxnSpPr>
          <p:cNvPr id="64" name="Shape 64"/>
          <p:cNvCxnSpPr/>
          <p:nvPr/>
        </p:nvCxnSpPr>
        <p:spPr>
          <a:xfrm>
            <a:off x="545292" y="1519975"/>
            <a:ext cx="452400" cy="0"/>
          </a:xfrm>
          <a:prstGeom prst="straightConnector1">
            <a:avLst/>
          </a:prstGeom>
          <a:noFill/>
          <a:ln w="28575" cap="flat" cmpd="sng">
            <a:solidFill>
              <a:srgbClr val="294667"/>
            </a:solidFill>
            <a:prstDash val="solid"/>
            <a:round/>
            <a:headEnd type="none" w="lg" len="lg"/>
            <a:tailEnd type="none" w="lg" len="lg"/>
          </a:ln>
        </p:spPr>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hird - 2 columns left">
    <p:spTree>
      <p:nvGrpSpPr>
        <p:cNvPr id="1" name="Shape 56"/>
        <p:cNvGrpSpPr/>
        <p:nvPr/>
      </p:nvGrpSpPr>
      <p:grpSpPr>
        <a:xfrm>
          <a:off x="0" y="0"/>
          <a:ext cx="0" cy="0"/>
          <a:chOff x="0" y="0"/>
          <a:chExt cx="0" cy="0"/>
        </a:xfrm>
      </p:grpSpPr>
      <p:sp>
        <p:nvSpPr>
          <p:cNvPr id="57" name="Shape 57"/>
          <p:cNvSpPr/>
          <p:nvPr/>
        </p:nvSpPr>
        <p:spPr>
          <a:xfrm flipH="1">
            <a:off x="6099775" y="0"/>
            <a:ext cx="3044100" cy="5143500"/>
          </a:xfrm>
          <a:prstGeom prst="rect">
            <a:avLst/>
          </a:prstGeom>
          <a:solidFill>
            <a:srgbClr val="325680">
              <a:alpha val="86150"/>
            </a:srgbClr>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flipH="1">
            <a:off x="0" y="0"/>
            <a:ext cx="6099900" cy="5143500"/>
          </a:xfrm>
          <a:prstGeom prst="rect">
            <a:avLst/>
          </a:prstGeom>
          <a:solidFill>
            <a:srgbClr val="FFA800"/>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0" y="0"/>
            <a:ext cx="536700" cy="5367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title"/>
          </p:nvPr>
        </p:nvSpPr>
        <p:spPr>
          <a:xfrm>
            <a:off x="434705" y="796375"/>
            <a:ext cx="5218800" cy="6693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1" name="Shape 61"/>
          <p:cNvSpPr txBox="1">
            <a:spLocks noGrp="1"/>
          </p:cNvSpPr>
          <p:nvPr>
            <p:ph type="body" idx="1"/>
          </p:nvPr>
        </p:nvSpPr>
        <p:spPr>
          <a:xfrm>
            <a:off x="434330" y="1614875"/>
            <a:ext cx="2532900" cy="3158700"/>
          </a:xfrm>
          <a:prstGeom prst="rect">
            <a:avLst/>
          </a:prstGeom>
        </p:spPr>
        <p:txBody>
          <a:bodyPr wrap="square" lIns="91425" tIns="91425" rIns="91425" bIns="91425" anchor="t" anchorCtr="0"/>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400">
                <a:solidFill>
                  <a:srgbClr val="FFFFFF"/>
                </a:solidFill>
              </a:defRPr>
            </a:lvl2pPr>
            <a:lvl3pPr lvl="2" rtl="0">
              <a:spcBef>
                <a:spcPts val="0"/>
              </a:spcBef>
              <a:buClr>
                <a:srgbClr val="FFFFFF"/>
              </a:buClr>
              <a:buSzPct val="100000"/>
              <a:defRPr sz="1400">
                <a:solidFill>
                  <a:srgbClr val="FFFFFF"/>
                </a:solidFill>
              </a:defRPr>
            </a:lvl3pPr>
            <a:lvl4pPr lvl="3" rtl="0">
              <a:spcBef>
                <a:spcPts val="0"/>
              </a:spcBef>
              <a:buClr>
                <a:srgbClr val="FFFFFF"/>
              </a:buClr>
              <a:buSzPct val="100000"/>
              <a:defRPr sz="1400">
                <a:solidFill>
                  <a:srgbClr val="FFFFFF"/>
                </a:solidFill>
              </a:defRPr>
            </a:lvl4pPr>
            <a:lvl5pPr lvl="4" rtl="0">
              <a:spcBef>
                <a:spcPts val="0"/>
              </a:spcBef>
              <a:buClr>
                <a:srgbClr val="FFFFFF"/>
              </a:buClr>
              <a:buSzPct val="100000"/>
              <a:defRPr sz="1400">
                <a:solidFill>
                  <a:srgbClr val="FFFFFF"/>
                </a:solidFill>
              </a:defRPr>
            </a:lvl5pPr>
            <a:lvl6pPr lvl="5" rtl="0">
              <a:spcBef>
                <a:spcPts val="0"/>
              </a:spcBef>
              <a:buClr>
                <a:srgbClr val="FFFFFF"/>
              </a:buClr>
              <a:buSzPct val="100000"/>
              <a:defRPr sz="1400">
                <a:solidFill>
                  <a:srgbClr val="FFFFFF"/>
                </a:solidFill>
              </a:defRPr>
            </a:lvl6pPr>
            <a:lvl7pPr lvl="6" rtl="0">
              <a:spcBef>
                <a:spcPts val="0"/>
              </a:spcBef>
              <a:buClr>
                <a:srgbClr val="FFFFFF"/>
              </a:buClr>
              <a:buSzPct val="100000"/>
              <a:defRPr sz="1400">
                <a:solidFill>
                  <a:srgbClr val="FFFFFF"/>
                </a:solidFill>
              </a:defRPr>
            </a:lvl7pPr>
            <a:lvl8pPr lvl="7" rtl="0">
              <a:spcBef>
                <a:spcPts val="0"/>
              </a:spcBef>
              <a:buClr>
                <a:srgbClr val="FFFFFF"/>
              </a:buClr>
              <a:buSzPct val="100000"/>
              <a:defRPr sz="1400">
                <a:solidFill>
                  <a:srgbClr val="FFFFFF"/>
                </a:solidFill>
              </a:defRPr>
            </a:lvl8pPr>
            <a:lvl9pPr lvl="8" rtl="0">
              <a:spcBef>
                <a:spcPts val="0"/>
              </a:spcBef>
              <a:buClr>
                <a:srgbClr val="FFFFFF"/>
              </a:buClr>
              <a:buSzPct val="100000"/>
              <a:defRPr sz="1400">
                <a:solidFill>
                  <a:srgbClr val="FFFFFF"/>
                </a:solidFill>
              </a:defRPr>
            </a:lvl9pPr>
          </a:lstStyle>
          <a:p>
            <a:endParaRPr/>
          </a:p>
        </p:txBody>
      </p:sp>
      <p:sp>
        <p:nvSpPr>
          <p:cNvPr id="62" name="Shape 62"/>
          <p:cNvSpPr txBox="1">
            <a:spLocks noGrp="1"/>
          </p:cNvSpPr>
          <p:nvPr>
            <p:ph type="body" idx="2"/>
          </p:nvPr>
        </p:nvSpPr>
        <p:spPr>
          <a:xfrm>
            <a:off x="3120084" y="1614875"/>
            <a:ext cx="2532900" cy="3158700"/>
          </a:xfrm>
          <a:prstGeom prst="rect">
            <a:avLst/>
          </a:prstGeom>
        </p:spPr>
        <p:txBody>
          <a:bodyPr wrap="square" lIns="91425" tIns="91425" rIns="91425" bIns="91425" anchor="t" anchorCtr="0"/>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400">
                <a:solidFill>
                  <a:srgbClr val="FFFFFF"/>
                </a:solidFill>
              </a:defRPr>
            </a:lvl2pPr>
            <a:lvl3pPr lvl="2" rtl="0">
              <a:spcBef>
                <a:spcPts val="0"/>
              </a:spcBef>
              <a:buClr>
                <a:srgbClr val="FFFFFF"/>
              </a:buClr>
              <a:buSzPct val="100000"/>
              <a:defRPr sz="1400">
                <a:solidFill>
                  <a:srgbClr val="FFFFFF"/>
                </a:solidFill>
              </a:defRPr>
            </a:lvl3pPr>
            <a:lvl4pPr lvl="3" rtl="0">
              <a:spcBef>
                <a:spcPts val="0"/>
              </a:spcBef>
              <a:buClr>
                <a:srgbClr val="FFFFFF"/>
              </a:buClr>
              <a:buSzPct val="100000"/>
              <a:defRPr sz="1400">
                <a:solidFill>
                  <a:srgbClr val="FFFFFF"/>
                </a:solidFill>
              </a:defRPr>
            </a:lvl4pPr>
            <a:lvl5pPr lvl="4" rtl="0">
              <a:spcBef>
                <a:spcPts val="0"/>
              </a:spcBef>
              <a:buClr>
                <a:srgbClr val="FFFFFF"/>
              </a:buClr>
              <a:buSzPct val="100000"/>
              <a:defRPr sz="1400">
                <a:solidFill>
                  <a:srgbClr val="FFFFFF"/>
                </a:solidFill>
              </a:defRPr>
            </a:lvl5pPr>
            <a:lvl6pPr lvl="5" rtl="0">
              <a:spcBef>
                <a:spcPts val="0"/>
              </a:spcBef>
              <a:buClr>
                <a:srgbClr val="FFFFFF"/>
              </a:buClr>
              <a:buSzPct val="100000"/>
              <a:defRPr sz="1400">
                <a:solidFill>
                  <a:srgbClr val="FFFFFF"/>
                </a:solidFill>
              </a:defRPr>
            </a:lvl6pPr>
            <a:lvl7pPr lvl="6" rtl="0">
              <a:spcBef>
                <a:spcPts val="0"/>
              </a:spcBef>
              <a:buClr>
                <a:srgbClr val="FFFFFF"/>
              </a:buClr>
              <a:buSzPct val="100000"/>
              <a:defRPr sz="1400">
                <a:solidFill>
                  <a:srgbClr val="FFFFFF"/>
                </a:solidFill>
              </a:defRPr>
            </a:lvl7pPr>
            <a:lvl8pPr lvl="7" rtl="0">
              <a:spcBef>
                <a:spcPts val="0"/>
              </a:spcBef>
              <a:buClr>
                <a:srgbClr val="FFFFFF"/>
              </a:buClr>
              <a:buSzPct val="100000"/>
              <a:defRPr sz="1400">
                <a:solidFill>
                  <a:srgbClr val="FFFFFF"/>
                </a:solidFill>
              </a:defRPr>
            </a:lvl8pPr>
            <a:lvl9pPr lvl="8" rtl="0">
              <a:spcBef>
                <a:spcPts val="0"/>
              </a:spcBef>
              <a:buClr>
                <a:srgbClr val="FFFFFF"/>
              </a:buClr>
              <a:buSzPct val="100000"/>
              <a:defRPr sz="1400">
                <a:solidFill>
                  <a:srgbClr val="FFFFFF"/>
                </a:solidFill>
              </a:defRPr>
            </a:lvl9pPr>
          </a:lstStyle>
          <a:p>
            <a:endParaRPr/>
          </a:p>
        </p:txBody>
      </p:sp>
      <p:sp>
        <p:nvSpPr>
          <p:cNvPr id="63" name="Shape 63"/>
          <p:cNvSpPr txBox="1">
            <a:spLocks noGrp="1"/>
          </p:cNvSpPr>
          <p:nvPr>
            <p:ph type="sldNum" idx="12"/>
          </p:nvPr>
        </p:nvSpPr>
        <p:spPr>
          <a:xfrm>
            <a:off x="-6000" y="0"/>
            <a:ext cx="548700" cy="536700"/>
          </a:xfrm>
          <a:prstGeom prst="rect">
            <a:avLst/>
          </a:prstGeom>
        </p:spPr>
        <p:txBody>
          <a:bodyPr wrap="square" lIns="91425" tIns="91425" rIns="91425" bIns="91425" anchor="ctr" anchorCtr="0">
            <a:noAutofit/>
          </a:bodyPr>
          <a:lstStyle/>
          <a:p>
            <a:pPr lvl="0" algn="ctr" rtl="0">
              <a:spcBef>
                <a:spcPts val="0"/>
              </a:spcBef>
              <a:buNone/>
            </a:pPr>
            <a:fld id="{00000000-1234-1234-1234-123412341234}" type="slidenum">
              <a:rPr lang="en">
                <a:solidFill>
                  <a:srgbClr val="294667"/>
                </a:solidFill>
              </a:rPr>
              <a:t>‹#›</a:t>
            </a:fld>
            <a:endParaRPr lang="en">
              <a:solidFill>
                <a:srgbClr val="294667"/>
              </a:solidFill>
            </a:endParaRPr>
          </a:p>
        </p:txBody>
      </p:sp>
    </p:spTree>
    <p:extLst>
      <p:ext uri="{BB962C8B-B14F-4D97-AF65-F5344CB8AC3E}">
        <p14:creationId xmlns:p14="http://schemas.microsoft.com/office/powerpoint/2010/main" val="16480733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dark)">
    <p:spTree>
      <p:nvGrpSpPr>
        <p:cNvPr id="1" name="Shape 85"/>
        <p:cNvGrpSpPr/>
        <p:nvPr/>
      </p:nvGrpSpPr>
      <p:grpSpPr>
        <a:xfrm>
          <a:off x="0" y="0"/>
          <a:ext cx="0" cy="0"/>
          <a:chOff x="0" y="0"/>
          <a:chExt cx="0" cy="0"/>
        </a:xfrm>
      </p:grpSpPr>
      <p:sp>
        <p:nvSpPr>
          <p:cNvPr id="86" name="Shape 86"/>
          <p:cNvSpPr/>
          <p:nvPr/>
        </p:nvSpPr>
        <p:spPr>
          <a:xfrm>
            <a:off x="100" y="-5800"/>
            <a:ext cx="9144000" cy="5149500"/>
          </a:xfrm>
          <a:prstGeom prst="rect">
            <a:avLst/>
          </a:prstGeom>
          <a:solidFill>
            <a:srgbClr val="325680">
              <a:alpha val="86150"/>
            </a:srgbClr>
          </a:solidFill>
          <a:ln>
            <a:noFill/>
          </a:ln>
        </p:spPr>
        <p:txBody>
          <a:bodyPr wrap="square" lIns="91425" tIns="91425" rIns="91425" bIns="91425" anchor="ctr" anchorCtr="0">
            <a:noAutofit/>
          </a:bodyPr>
          <a:lstStyle/>
          <a:p>
            <a:pPr lvl="0">
              <a:spcBef>
                <a:spcPts val="0"/>
              </a:spcBef>
              <a:buNone/>
            </a:pPr>
            <a:endParaRPr/>
          </a:p>
        </p:txBody>
      </p:sp>
      <p:sp>
        <p:nvSpPr>
          <p:cNvPr id="87" name="Shape 87"/>
          <p:cNvSpPr/>
          <p:nvPr/>
        </p:nvSpPr>
        <p:spPr>
          <a:xfrm>
            <a:off x="0" y="-5925"/>
            <a:ext cx="9144000" cy="5149500"/>
          </a:xfrm>
          <a:prstGeom prst="frame">
            <a:avLst>
              <a:gd name="adj1" fmla="val 5041"/>
            </a:avLst>
          </a:prstGeom>
          <a:solidFill>
            <a:srgbClr val="FFA800"/>
          </a:solidFill>
          <a:ln>
            <a:noFill/>
          </a:ln>
        </p:spPr>
        <p:txBody>
          <a:bodyPr wrap="square" lIns="91425" tIns="91425" rIns="91425" bIns="91425" anchor="ctr" anchorCtr="0">
            <a:noAutofit/>
          </a:bodyPr>
          <a:lstStyle/>
          <a:p>
            <a:pPr lvl="0">
              <a:spcBef>
                <a:spcPts val="0"/>
              </a:spcBef>
              <a:buNone/>
            </a:pPr>
            <a:endParaRPr/>
          </a:p>
        </p:txBody>
      </p:sp>
      <p:sp>
        <p:nvSpPr>
          <p:cNvPr id="88" name="Shape 88"/>
          <p:cNvSpPr/>
          <p:nvPr/>
        </p:nvSpPr>
        <p:spPr>
          <a:xfrm>
            <a:off x="4303650" y="4607000"/>
            <a:ext cx="536700" cy="5367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89" name="Shape 89"/>
          <p:cNvSpPr txBox="1">
            <a:spLocks noGrp="1"/>
          </p:cNvSpPr>
          <p:nvPr>
            <p:ph type="sldNum" idx="12"/>
          </p:nvPr>
        </p:nvSpPr>
        <p:spPr>
          <a:xfrm>
            <a:off x="4303575" y="4606750"/>
            <a:ext cx="536700" cy="536700"/>
          </a:xfrm>
          <a:prstGeom prst="rect">
            <a:avLst/>
          </a:prstGeom>
        </p:spPr>
        <p:txBody>
          <a:bodyPr wrap="square" lIns="91425" tIns="91425" rIns="91425" bIns="91425" anchor="ctr" anchorCtr="0">
            <a:noAutofit/>
          </a:bodyPr>
          <a:lstStyle/>
          <a:p>
            <a:pPr lvl="0" algn="ctr">
              <a:spcBef>
                <a:spcPts val="0"/>
              </a:spcBef>
              <a:buNone/>
            </a:pPr>
            <a:fld id="{00000000-1234-1234-1234-123412341234}" type="slidenum">
              <a:rPr lang="en">
                <a:solidFill>
                  <a:srgbClr val="294667"/>
                </a:solidFill>
              </a:rPr>
              <a:t>‹#›</a:t>
            </a:fld>
            <a:endParaRPr lang="en">
              <a:solidFill>
                <a:srgbClr val="294667"/>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white)">
    <p:spTree>
      <p:nvGrpSpPr>
        <p:cNvPr id="1" name="Shape 95"/>
        <p:cNvGrpSpPr/>
        <p:nvPr/>
      </p:nvGrpSpPr>
      <p:grpSpPr>
        <a:xfrm>
          <a:off x="0" y="0"/>
          <a:ext cx="0" cy="0"/>
          <a:chOff x="0" y="0"/>
          <a:chExt cx="0" cy="0"/>
        </a:xfrm>
      </p:grpSpPr>
      <p:sp>
        <p:nvSpPr>
          <p:cNvPr id="96" name="Shape 96"/>
          <p:cNvSpPr/>
          <p:nvPr/>
        </p:nvSpPr>
        <p:spPr>
          <a:xfrm>
            <a:off x="0" y="-5925"/>
            <a:ext cx="9144000" cy="5149500"/>
          </a:xfrm>
          <a:prstGeom prst="frame">
            <a:avLst>
              <a:gd name="adj1" fmla="val 5041"/>
            </a:avLst>
          </a:prstGeom>
          <a:solidFill>
            <a:srgbClr val="FFA800"/>
          </a:solidFill>
          <a:ln>
            <a:noFill/>
          </a:ln>
        </p:spPr>
        <p:txBody>
          <a:bodyPr wrap="square" lIns="91425" tIns="91425" rIns="91425" bIns="91425" anchor="ctr" anchorCtr="0">
            <a:noAutofit/>
          </a:bodyPr>
          <a:lstStyle/>
          <a:p>
            <a:pPr lvl="0">
              <a:spcBef>
                <a:spcPts val="0"/>
              </a:spcBef>
              <a:buNone/>
            </a:pPr>
            <a:endParaRPr/>
          </a:p>
        </p:txBody>
      </p:sp>
      <p:sp>
        <p:nvSpPr>
          <p:cNvPr id="97" name="Shape 97"/>
          <p:cNvSpPr/>
          <p:nvPr/>
        </p:nvSpPr>
        <p:spPr>
          <a:xfrm>
            <a:off x="4303650" y="4607000"/>
            <a:ext cx="536700" cy="536700"/>
          </a:xfrm>
          <a:prstGeom prst="rect">
            <a:avLst/>
          </a:prstGeom>
          <a:solidFill>
            <a:srgbClr val="294667"/>
          </a:solidFill>
          <a:ln>
            <a:noFill/>
          </a:ln>
        </p:spPr>
        <p:txBody>
          <a:bodyPr wrap="square" lIns="91425" tIns="91425" rIns="91425" bIns="91425" anchor="ctr" anchorCtr="0">
            <a:noAutofit/>
          </a:bodyPr>
          <a:lstStyle/>
          <a:p>
            <a:pPr lvl="0">
              <a:spcBef>
                <a:spcPts val="0"/>
              </a:spcBef>
              <a:buNone/>
            </a:pPr>
            <a:endParaRPr/>
          </a:p>
        </p:txBody>
      </p:sp>
      <p:sp>
        <p:nvSpPr>
          <p:cNvPr id="98" name="Shape 98"/>
          <p:cNvSpPr txBox="1">
            <a:spLocks noGrp="1"/>
          </p:cNvSpPr>
          <p:nvPr>
            <p:ph type="sldNum" idx="12"/>
          </p:nvPr>
        </p:nvSpPr>
        <p:spPr>
          <a:xfrm>
            <a:off x="4303575" y="4606750"/>
            <a:ext cx="536700" cy="536700"/>
          </a:xfrm>
          <a:prstGeom prst="rect">
            <a:avLst/>
          </a:prstGeom>
          <a:noFill/>
        </p:spPr>
        <p:txBody>
          <a:bodyPr wrap="square" lIns="91425" tIns="91425" rIns="91425" bIns="91425" anchor="ctr" anchorCtr="0">
            <a:noAutofit/>
          </a:bodyPr>
          <a:lstStyle/>
          <a:p>
            <a:pPr lvl="0" algn="ctr" rtl="0">
              <a:spcBef>
                <a:spcPts val="0"/>
              </a:spcBef>
              <a:buNone/>
            </a:pPr>
            <a:fld id="{00000000-1234-1234-1234-123412341234}" type="slidenum">
              <a:rPr lang="en">
                <a:solidFill>
                  <a:srgbClr val="FFFFFF"/>
                </a:solidFill>
              </a:rPr>
              <a:t>‹#›</a:t>
            </a:fld>
            <a:endParaRPr lang="en">
              <a:solidFill>
                <a:srgbClr val="FFFFFF"/>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lvl="0">
              <a:spcBef>
                <a:spcPts val="0"/>
              </a:spcBef>
              <a:buClr>
                <a:srgbClr val="294667"/>
              </a:buClr>
              <a:buFont typeface="Merriweather"/>
              <a:buNone/>
              <a:defRPr b="1">
                <a:solidFill>
                  <a:srgbClr val="294667"/>
                </a:solidFill>
                <a:latin typeface="Merriweather"/>
                <a:ea typeface="Merriweather"/>
                <a:cs typeface="Merriweather"/>
                <a:sym typeface="Merriweather"/>
              </a:defRPr>
            </a:lvl1pPr>
            <a:lvl2pPr lvl="1">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endParaRPr dirty="0"/>
          </a:p>
        </p:txBody>
      </p:sp>
      <p:sp>
        <p:nvSpPr>
          <p:cNvPr id="7" name="Shape 7"/>
          <p:cNvSpPr txBox="1">
            <a:spLocks noGrp="1"/>
          </p:cNvSpPr>
          <p:nvPr>
            <p:ph type="body" idx="1"/>
          </p:nvPr>
        </p:nvSpPr>
        <p:spPr>
          <a:xfrm>
            <a:off x="457200" y="1200150"/>
            <a:ext cx="8229600" cy="3725699"/>
          </a:xfrm>
          <a:prstGeom prst="rect">
            <a:avLst/>
          </a:prstGeom>
          <a:noFill/>
          <a:ln>
            <a:noFill/>
          </a:ln>
        </p:spPr>
        <p:txBody>
          <a:bodyPr wrap="square" lIns="91425" tIns="91425" rIns="91425" bIns="91425" anchor="t" anchorCtr="0"/>
          <a:lstStyle>
            <a:lvl1pPr lvl="0">
              <a:spcBef>
                <a:spcPts val="600"/>
              </a:spcBef>
              <a:buClr>
                <a:srgbClr val="FFA800"/>
              </a:buClr>
              <a:buSzPct val="100000"/>
              <a:buFont typeface="Open Sans"/>
              <a:buChar char="▫"/>
              <a:defRPr sz="1800">
                <a:solidFill>
                  <a:srgbClr val="021028"/>
                </a:solidFill>
                <a:latin typeface="Open Sans"/>
                <a:ea typeface="Open Sans"/>
                <a:cs typeface="Open Sans"/>
                <a:sym typeface="Open Sans"/>
              </a:defRPr>
            </a:lvl1pPr>
            <a:lvl2pPr lvl="1">
              <a:spcBef>
                <a:spcPts val="480"/>
              </a:spcBef>
              <a:buClr>
                <a:srgbClr val="FFA800"/>
              </a:buClr>
              <a:buSzPct val="100000"/>
              <a:buFont typeface="Open Sans"/>
              <a:buChar char="▪"/>
              <a:defRPr sz="1800">
                <a:solidFill>
                  <a:srgbClr val="021028"/>
                </a:solidFill>
                <a:latin typeface="Open Sans"/>
                <a:ea typeface="Open Sans"/>
                <a:cs typeface="Open Sans"/>
                <a:sym typeface="Open Sans"/>
              </a:defRPr>
            </a:lvl2pPr>
            <a:lvl3pPr lvl="2">
              <a:spcBef>
                <a:spcPts val="480"/>
              </a:spcBef>
              <a:buClr>
                <a:srgbClr val="FFA800"/>
              </a:buClr>
              <a:buSzPct val="100000"/>
              <a:buFont typeface="Open Sans"/>
              <a:buChar char="▫"/>
              <a:defRPr sz="1800">
                <a:solidFill>
                  <a:srgbClr val="021028"/>
                </a:solidFill>
                <a:latin typeface="Open Sans"/>
                <a:ea typeface="Open Sans"/>
                <a:cs typeface="Open Sans"/>
                <a:sym typeface="Open Sans"/>
              </a:defRPr>
            </a:lvl3pPr>
            <a:lvl4pPr lvl="3">
              <a:spcBef>
                <a:spcPts val="360"/>
              </a:spcBef>
              <a:buClr>
                <a:srgbClr val="FFA800"/>
              </a:buClr>
              <a:buSzPct val="100000"/>
              <a:buFont typeface="Open Sans"/>
              <a:buChar char="▪"/>
              <a:defRPr sz="1800">
                <a:solidFill>
                  <a:srgbClr val="021028"/>
                </a:solidFill>
                <a:latin typeface="Open Sans"/>
                <a:ea typeface="Open Sans"/>
                <a:cs typeface="Open Sans"/>
                <a:sym typeface="Open Sans"/>
              </a:defRPr>
            </a:lvl4pPr>
            <a:lvl5pPr lvl="4">
              <a:spcBef>
                <a:spcPts val="360"/>
              </a:spcBef>
              <a:buClr>
                <a:srgbClr val="FFA800"/>
              </a:buClr>
              <a:buSzPct val="100000"/>
              <a:buFont typeface="Open Sans"/>
              <a:buChar char="▫"/>
              <a:defRPr sz="1800">
                <a:solidFill>
                  <a:srgbClr val="021028"/>
                </a:solidFill>
                <a:latin typeface="Open Sans"/>
                <a:ea typeface="Open Sans"/>
                <a:cs typeface="Open Sans"/>
                <a:sym typeface="Open Sans"/>
              </a:defRPr>
            </a:lvl5pPr>
            <a:lvl6pPr lvl="5">
              <a:spcBef>
                <a:spcPts val="360"/>
              </a:spcBef>
              <a:buClr>
                <a:srgbClr val="FFA800"/>
              </a:buClr>
              <a:buSzPct val="100000"/>
              <a:buFont typeface="Open Sans"/>
              <a:buChar char="▪"/>
              <a:defRPr sz="1800">
                <a:solidFill>
                  <a:srgbClr val="021028"/>
                </a:solidFill>
                <a:latin typeface="Open Sans"/>
                <a:ea typeface="Open Sans"/>
                <a:cs typeface="Open Sans"/>
                <a:sym typeface="Open Sans"/>
              </a:defRPr>
            </a:lvl6pPr>
            <a:lvl7pPr lvl="6">
              <a:spcBef>
                <a:spcPts val="360"/>
              </a:spcBef>
              <a:buClr>
                <a:srgbClr val="FFA800"/>
              </a:buClr>
              <a:buSzPct val="100000"/>
              <a:buFont typeface="Open Sans"/>
              <a:buChar char="▫"/>
              <a:defRPr sz="1800">
                <a:solidFill>
                  <a:srgbClr val="021028"/>
                </a:solidFill>
                <a:latin typeface="Open Sans"/>
                <a:ea typeface="Open Sans"/>
                <a:cs typeface="Open Sans"/>
                <a:sym typeface="Open Sans"/>
              </a:defRPr>
            </a:lvl7pPr>
            <a:lvl8pPr lvl="7">
              <a:spcBef>
                <a:spcPts val="360"/>
              </a:spcBef>
              <a:buClr>
                <a:srgbClr val="FFA800"/>
              </a:buClr>
              <a:buSzPct val="100000"/>
              <a:buFont typeface="Open Sans"/>
              <a:buChar char="▪"/>
              <a:defRPr sz="1800">
                <a:solidFill>
                  <a:srgbClr val="021028"/>
                </a:solidFill>
                <a:latin typeface="Open Sans"/>
                <a:ea typeface="Open Sans"/>
                <a:cs typeface="Open Sans"/>
                <a:sym typeface="Open Sans"/>
              </a:defRPr>
            </a:lvl8pPr>
            <a:lvl9pPr lvl="8">
              <a:spcBef>
                <a:spcPts val="360"/>
              </a:spcBef>
              <a:buClr>
                <a:srgbClr val="FFA800"/>
              </a:buClr>
              <a:buSzPct val="100000"/>
              <a:buFont typeface="Open Sans"/>
              <a:buChar char="▫"/>
              <a:defRPr sz="1800">
                <a:solidFill>
                  <a:srgbClr val="021028"/>
                </a:solidFill>
                <a:latin typeface="Open Sans"/>
                <a:ea typeface="Open Sans"/>
                <a:cs typeface="Open Sans"/>
                <a:sym typeface="Open Sans"/>
              </a:defRPr>
            </a:lvl9pPr>
          </a:lstStyle>
          <a:p>
            <a:endParaRPr dirty="0"/>
          </a:p>
        </p:txBody>
      </p:sp>
      <p:sp>
        <p:nvSpPr>
          <p:cNvPr id="8" name="Shape 8"/>
          <p:cNvSpPr txBox="1">
            <a:spLocks noGrp="1"/>
          </p:cNvSpPr>
          <p:nvPr>
            <p:ph type="sldNum" idx="12"/>
          </p:nvPr>
        </p:nvSpPr>
        <p:spPr>
          <a:xfrm>
            <a:off x="8556783" y="4749850"/>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300" b="1">
                <a:solidFill>
                  <a:srgbClr val="021028"/>
                </a:solidFill>
                <a:latin typeface="Open Sans"/>
                <a:ea typeface="Open Sans"/>
                <a:cs typeface="Open Sans"/>
                <a:sym typeface="Open Sans"/>
              </a:rPr>
              <a:t>‹#›</a:t>
            </a:fld>
            <a:endParaRPr lang="en" sz="1300" b="1">
              <a:solidFill>
                <a:srgbClr val="021028"/>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62" r:id="rId3"/>
    <p:sldLayoutId id="2147483658" r:id="rId4"/>
    <p:sldLayoutId id="2147483660" r:id="rId5"/>
  </p:sldLayoutIdLst>
  <p:transition>
    <p:fade/>
  </p:transition>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Helvetica" charset="0"/>
          <a:ea typeface="Helvetica" charset="0"/>
          <a:cs typeface="Helvetica" charset="0"/>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Helvetica" charset="0"/>
          <a:ea typeface="Helvetica" charset="0"/>
          <a:cs typeface="Helvetica" charset="0"/>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gif"/><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chart" Target="../charts/char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2"/>
        <p:cNvGrpSpPr/>
        <p:nvPr/>
      </p:nvGrpSpPr>
      <p:grpSpPr>
        <a:xfrm>
          <a:off x="0" y="0"/>
          <a:ext cx="0" cy="0"/>
          <a:chOff x="0" y="0"/>
          <a:chExt cx="0" cy="0"/>
        </a:xfrm>
      </p:grpSpPr>
      <p:sp>
        <p:nvSpPr>
          <p:cNvPr id="103" name="Shape 103"/>
          <p:cNvSpPr txBox="1">
            <a:spLocks noGrp="1"/>
          </p:cNvSpPr>
          <p:nvPr>
            <p:ph type="ctrTitle"/>
          </p:nvPr>
        </p:nvSpPr>
        <p:spPr>
          <a:xfrm>
            <a:off x="3679325" y="2578195"/>
            <a:ext cx="4903800" cy="1335455"/>
          </a:xfrm>
          <a:prstGeom prst="rect">
            <a:avLst/>
          </a:prstGeom>
        </p:spPr>
        <p:txBody>
          <a:bodyPr wrap="square" lIns="91425" tIns="91425" rIns="91425" bIns="91425" anchor="ctr" anchorCtr="0">
            <a:noAutofit/>
          </a:bodyPr>
          <a:lstStyle/>
          <a:p>
            <a:pPr lvl="0">
              <a:spcBef>
                <a:spcPts val="0"/>
              </a:spcBef>
              <a:buNone/>
            </a:pPr>
            <a:r>
              <a:rPr lang="en-US" sz="4000" dirty="0" smtClean="0">
                <a:latin typeface="Avenir Book" charset="0"/>
                <a:ea typeface="Avenir Book" charset="0"/>
                <a:cs typeface="Avenir Book" charset="0"/>
              </a:rPr>
              <a:t>Capstone Project </a:t>
            </a:r>
            <a:r>
              <a:rPr lang="en-US" dirty="0" smtClean="0">
                <a:latin typeface="Avenir Book" charset="0"/>
                <a:ea typeface="Avenir Book" charset="0"/>
                <a:cs typeface="Avenir Book" charset="0"/>
              </a:rPr>
              <a:t/>
            </a:r>
            <a:br>
              <a:rPr lang="en-US" dirty="0" smtClean="0">
                <a:latin typeface="Avenir Book" charset="0"/>
                <a:ea typeface="Avenir Book" charset="0"/>
                <a:cs typeface="Avenir Book" charset="0"/>
              </a:rPr>
            </a:br>
            <a:r>
              <a:rPr lang="en-US" dirty="0" smtClean="0">
                <a:latin typeface="Avenir Book" charset="0"/>
                <a:ea typeface="Avenir Book" charset="0"/>
                <a:cs typeface="Avenir Book" charset="0"/>
              </a:rPr>
              <a:t/>
            </a:r>
            <a:br>
              <a:rPr lang="en-US" dirty="0" smtClean="0">
                <a:latin typeface="Avenir Book" charset="0"/>
                <a:ea typeface="Avenir Book" charset="0"/>
                <a:cs typeface="Avenir Book" charset="0"/>
              </a:rPr>
            </a:br>
            <a:r>
              <a:rPr lang="en-US" sz="2400" dirty="0" smtClean="0">
                <a:latin typeface="Avenir Book" charset="0"/>
                <a:ea typeface="Avenir Book" charset="0"/>
                <a:cs typeface="Avenir Book" charset="0"/>
              </a:rPr>
              <a:t>Ezekiel </a:t>
            </a:r>
            <a:r>
              <a:rPr lang="en-US" sz="2400" dirty="0" err="1" smtClean="0">
                <a:latin typeface="Avenir Book" charset="0"/>
                <a:ea typeface="Avenir Book" charset="0"/>
                <a:cs typeface="Avenir Book" charset="0"/>
              </a:rPr>
              <a:t>Kuang</a:t>
            </a:r>
            <a:endParaRPr lang="en" sz="2400" dirty="0">
              <a:latin typeface="Avenir Book" charset="0"/>
              <a:ea typeface="Avenir Book" charset="0"/>
              <a:cs typeface="Avenir Book"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451" y="2959100"/>
            <a:ext cx="1154048" cy="9164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10</a:t>
            </a:fld>
            <a:endParaRPr lang="en">
              <a:solidFill>
                <a:srgbClr val="FFFFFF"/>
              </a:solidFill>
            </a:endParaRPr>
          </a:p>
        </p:txBody>
      </p:sp>
      <p:sp>
        <p:nvSpPr>
          <p:cNvPr id="32" name="Shape 116"/>
          <p:cNvSpPr txBox="1">
            <a:spLocks/>
          </p:cNvSpPr>
          <p:nvPr/>
        </p:nvSpPr>
        <p:spPr>
          <a:xfrm>
            <a:off x="950541" y="537859"/>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Approach and Modelling</a:t>
            </a:r>
            <a:endParaRPr lang="en" sz="1800" dirty="0">
              <a:solidFill>
                <a:schemeClr val="tx2">
                  <a:lumMod val="25000"/>
                </a:schemeClr>
              </a:solidFill>
              <a:latin typeface="Avenir Book" charset="0"/>
              <a:ea typeface="Avenir Book" charset="0"/>
              <a:cs typeface="Avenir Book" charset="0"/>
            </a:endParaRPr>
          </a:p>
        </p:txBody>
      </p:sp>
      <p:grpSp>
        <p:nvGrpSpPr>
          <p:cNvPr id="36" name="Shape 499"/>
          <p:cNvGrpSpPr/>
          <p:nvPr/>
        </p:nvGrpSpPr>
        <p:grpSpPr>
          <a:xfrm>
            <a:off x="507224" y="527225"/>
            <a:ext cx="321110" cy="304169"/>
            <a:chOff x="2583100" y="2973775"/>
            <a:chExt cx="461550" cy="437200"/>
          </a:xfrm>
        </p:grpSpPr>
        <p:sp>
          <p:nvSpPr>
            <p:cNvPr id="37" name="Shape 500"/>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38" name="Shape 501"/>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graphicFrame>
        <p:nvGraphicFramePr>
          <p:cNvPr id="6" name="Diagram 5"/>
          <p:cNvGraphicFramePr/>
          <p:nvPr>
            <p:extLst>
              <p:ext uri="{D42A27DB-BD31-4B8C-83A1-F6EECF244321}">
                <p14:modId xmlns:p14="http://schemas.microsoft.com/office/powerpoint/2010/main" val="15012835"/>
              </p:ext>
            </p:extLst>
          </p:nvPr>
        </p:nvGraphicFramePr>
        <p:xfrm>
          <a:off x="1769311" y="686411"/>
          <a:ext cx="5540679" cy="3666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29281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11</a:t>
            </a:fld>
            <a:endParaRPr lang="en">
              <a:solidFill>
                <a:srgbClr val="FFFFFF"/>
              </a:solidFill>
            </a:endParaRPr>
          </a:p>
        </p:txBody>
      </p:sp>
      <p:sp>
        <p:nvSpPr>
          <p:cNvPr id="33" name="Shape 116"/>
          <p:cNvSpPr txBox="1">
            <a:spLocks/>
          </p:cNvSpPr>
          <p:nvPr/>
        </p:nvSpPr>
        <p:spPr>
          <a:xfrm>
            <a:off x="939909" y="534995"/>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Findings</a:t>
            </a:r>
            <a:endParaRPr lang="en" sz="1800" dirty="0">
              <a:solidFill>
                <a:schemeClr val="tx2">
                  <a:lumMod val="25000"/>
                </a:schemeClr>
              </a:solidFill>
              <a:latin typeface="Avenir Book" charset="0"/>
              <a:ea typeface="Avenir Book" charset="0"/>
              <a:cs typeface="Avenir Book" charset="0"/>
            </a:endParaRPr>
          </a:p>
        </p:txBody>
      </p:sp>
      <p:grpSp>
        <p:nvGrpSpPr>
          <p:cNvPr id="39" name="Shape 506"/>
          <p:cNvGrpSpPr/>
          <p:nvPr/>
        </p:nvGrpSpPr>
        <p:grpSpPr>
          <a:xfrm>
            <a:off x="543087" y="563235"/>
            <a:ext cx="285248" cy="291227"/>
            <a:chOff x="3951850" y="2985350"/>
            <a:chExt cx="407950" cy="416500"/>
          </a:xfrm>
        </p:grpSpPr>
        <p:sp>
          <p:nvSpPr>
            <p:cNvPr id="4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sp>
        <p:nvSpPr>
          <p:cNvPr id="11" name="TextBox 10"/>
          <p:cNvSpPr txBox="1"/>
          <p:nvPr/>
        </p:nvSpPr>
        <p:spPr>
          <a:xfrm>
            <a:off x="1698847" y="1862467"/>
            <a:ext cx="5746156" cy="1538883"/>
          </a:xfrm>
          <a:prstGeom prst="rect">
            <a:avLst/>
          </a:prstGeom>
          <a:noFill/>
        </p:spPr>
        <p:txBody>
          <a:bodyPr wrap="square" rtlCol="0">
            <a:spAutoFit/>
          </a:bodyPr>
          <a:lstStyle/>
          <a:p>
            <a:pPr algn="ctr"/>
            <a:r>
              <a:rPr lang="en-US" sz="1800" dirty="0" smtClean="0">
                <a:latin typeface="Avenir Book" charset="0"/>
                <a:ea typeface="Avenir Book" charset="0"/>
                <a:cs typeface="Avenir Book" charset="0"/>
              </a:rPr>
              <a:t>Highest recall score of </a:t>
            </a:r>
            <a:r>
              <a:rPr lang="en-US" sz="2000" b="1" dirty="0" smtClean="0">
                <a:solidFill>
                  <a:srgbClr val="FF0000"/>
                </a:solidFill>
                <a:latin typeface="Avenir Book" charset="0"/>
                <a:ea typeface="Avenir Book" charset="0"/>
                <a:cs typeface="Avenir Book" charset="0"/>
              </a:rPr>
              <a:t>0.71</a:t>
            </a:r>
            <a:r>
              <a:rPr lang="en-US" sz="1800" dirty="0" smtClean="0">
                <a:latin typeface="Avenir Book" charset="0"/>
                <a:ea typeface="Avenir Book" charset="0"/>
                <a:cs typeface="Avenir Book" charset="0"/>
              </a:rPr>
              <a:t> under Naïve Bayes model</a:t>
            </a:r>
          </a:p>
          <a:p>
            <a:pPr algn="ctr"/>
            <a:endParaRPr lang="en-US" sz="1800" dirty="0">
              <a:solidFill>
                <a:schemeClr val="tx2">
                  <a:lumMod val="25000"/>
                </a:schemeClr>
              </a:solidFill>
              <a:latin typeface="Avenir Book" charset="0"/>
              <a:ea typeface="Avenir Book" charset="0"/>
              <a:cs typeface="Avenir Book" charset="0"/>
            </a:endParaRPr>
          </a:p>
          <a:p>
            <a:pPr algn="ctr"/>
            <a:r>
              <a:rPr lang="en-US" sz="1800" dirty="0">
                <a:latin typeface="Avenir Book" charset="0"/>
                <a:ea typeface="Avenir Book" charset="0"/>
                <a:cs typeface="Avenir Book" charset="0"/>
              </a:rPr>
              <a:t>Use of LSTM RNNs improved accuracy score to </a:t>
            </a:r>
            <a:r>
              <a:rPr lang="en-US" sz="2000" b="1" dirty="0" smtClean="0">
                <a:solidFill>
                  <a:srgbClr val="FF0000"/>
                </a:solidFill>
                <a:latin typeface="Avenir Book" charset="0"/>
                <a:ea typeface="Avenir Book" charset="0"/>
                <a:cs typeface="Avenir Book" charset="0"/>
              </a:rPr>
              <a:t>0.82</a:t>
            </a:r>
            <a:endParaRPr lang="en-US" sz="1800" dirty="0">
              <a:latin typeface="Avenir Book" charset="0"/>
              <a:ea typeface="Avenir Book" charset="0"/>
              <a:cs typeface="Avenir Book" charset="0"/>
            </a:endParaRPr>
          </a:p>
          <a:p>
            <a:pPr algn="ctr"/>
            <a:endParaRPr lang="en-US" sz="1800" dirty="0">
              <a:solidFill>
                <a:schemeClr val="tx2">
                  <a:lumMod val="25000"/>
                </a:schemeClr>
              </a:solidFill>
              <a:latin typeface="Avenir Book" charset="0"/>
              <a:ea typeface="Avenir Book" charset="0"/>
              <a:cs typeface="Avenir Book" charset="0"/>
            </a:endParaRPr>
          </a:p>
          <a:p>
            <a:pPr algn="ctr"/>
            <a:endParaRPr lang="en-US" sz="1800" dirty="0">
              <a:solidFill>
                <a:schemeClr val="tx2">
                  <a:lumMod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6679331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12</a:t>
            </a:fld>
            <a:endParaRPr lang="en">
              <a:solidFill>
                <a:srgbClr val="FFFFFF"/>
              </a:solidFill>
            </a:endParaRPr>
          </a:p>
        </p:txBody>
      </p:sp>
      <p:sp>
        <p:nvSpPr>
          <p:cNvPr id="33" name="Shape 116"/>
          <p:cNvSpPr txBox="1">
            <a:spLocks/>
          </p:cNvSpPr>
          <p:nvPr/>
        </p:nvSpPr>
        <p:spPr>
          <a:xfrm>
            <a:off x="939909" y="534995"/>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Findings </a:t>
            </a:r>
            <a:r>
              <a:rPr lang="mr-IN" sz="1800" dirty="0" smtClean="0">
                <a:solidFill>
                  <a:schemeClr val="tx2">
                    <a:lumMod val="25000"/>
                  </a:schemeClr>
                </a:solidFill>
                <a:latin typeface="Avenir Book" charset="0"/>
                <a:ea typeface="Avenir Book" charset="0"/>
                <a:cs typeface="Avenir Book" charset="0"/>
              </a:rPr>
              <a:t>–</a:t>
            </a:r>
            <a:r>
              <a:rPr lang="en-US" sz="1800" dirty="0" smtClean="0">
                <a:solidFill>
                  <a:schemeClr val="tx2">
                    <a:lumMod val="25000"/>
                  </a:schemeClr>
                </a:solidFill>
                <a:latin typeface="Avenir Book" charset="0"/>
                <a:ea typeface="Avenir Book" charset="0"/>
                <a:cs typeface="Avenir Book" charset="0"/>
              </a:rPr>
              <a:t> Correctly Predicted as Clickbait</a:t>
            </a:r>
            <a:endParaRPr lang="en" sz="1800" dirty="0">
              <a:solidFill>
                <a:schemeClr val="tx2">
                  <a:lumMod val="25000"/>
                </a:schemeClr>
              </a:solidFill>
              <a:latin typeface="Avenir Book" charset="0"/>
              <a:ea typeface="Avenir Book" charset="0"/>
              <a:cs typeface="Avenir Book" charset="0"/>
            </a:endParaRPr>
          </a:p>
        </p:txBody>
      </p:sp>
      <p:grpSp>
        <p:nvGrpSpPr>
          <p:cNvPr id="39" name="Shape 506"/>
          <p:cNvGrpSpPr/>
          <p:nvPr/>
        </p:nvGrpSpPr>
        <p:grpSpPr>
          <a:xfrm>
            <a:off x="543087" y="563235"/>
            <a:ext cx="285248" cy="291227"/>
            <a:chOff x="3951850" y="2985350"/>
            <a:chExt cx="407950" cy="416500"/>
          </a:xfrm>
        </p:grpSpPr>
        <p:sp>
          <p:nvSpPr>
            <p:cNvPr id="4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sp>
        <p:nvSpPr>
          <p:cNvPr id="11" name="TextBox 10"/>
          <p:cNvSpPr txBox="1"/>
          <p:nvPr/>
        </p:nvSpPr>
        <p:spPr>
          <a:xfrm>
            <a:off x="1698847" y="2173567"/>
            <a:ext cx="5746156" cy="1785104"/>
          </a:xfrm>
          <a:prstGeom prst="rect">
            <a:avLst/>
          </a:prstGeom>
          <a:noFill/>
        </p:spPr>
        <p:txBody>
          <a:bodyPr wrap="square" rtlCol="0">
            <a:spAutoFit/>
          </a:bodyPr>
          <a:lstStyle/>
          <a:p>
            <a:pPr algn="ctr"/>
            <a:r>
              <a:rPr lang="en-US" sz="1100" i="1" dirty="0" smtClean="0">
                <a:latin typeface="Avenir Book" charset="0"/>
                <a:ea typeface="Avenir Book" charset="0"/>
                <a:cs typeface="Avenir Book" charset="0"/>
              </a:rPr>
              <a:t>Disco </a:t>
            </a:r>
            <a:r>
              <a:rPr lang="en-US" sz="1100" i="1" dirty="0">
                <a:latin typeface="Avenir Book" charset="0"/>
                <a:ea typeface="Avenir Book" charset="0"/>
                <a:cs typeface="Avenir Book" charset="0"/>
              </a:rPr>
              <a:t>ball players have been installed around the </a:t>
            </a:r>
            <a:r>
              <a:rPr lang="en-US" sz="1100" i="1" dirty="0" smtClean="0">
                <a:latin typeface="Avenir Book" charset="0"/>
                <a:ea typeface="Avenir Book" charset="0"/>
                <a:cs typeface="Avenir Book" charset="0"/>
              </a:rPr>
              <a:t>world. Every </a:t>
            </a:r>
            <a:r>
              <a:rPr lang="en-US" sz="1100" i="1" dirty="0">
                <a:latin typeface="Avenir Book" charset="0"/>
                <a:ea typeface="Avenir Book" charset="0"/>
                <a:cs typeface="Avenir Book" charset="0"/>
              </a:rPr>
              <a:t>pop star knows the protocol by now: drop a track out of nowhere, everyone rushes to listen to it, watch it go </a:t>
            </a:r>
            <a:r>
              <a:rPr lang="en-US" sz="1100" i="1" dirty="0" smtClean="0">
                <a:latin typeface="Avenir Book" charset="0"/>
                <a:ea typeface="Avenir Book" charset="0"/>
                <a:cs typeface="Avenir Book" charset="0"/>
              </a:rPr>
              <a:t>viral. Katy </a:t>
            </a:r>
            <a:r>
              <a:rPr lang="en-US" sz="1100" i="1" dirty="0">
                <a:latin typeface="Avenir Book" charset="0"/>
                <a:ea typeface="Avenir Book" charset="0"/>
                <a:cs typeface="Avenir Book" charset="0"/>
              </a:rPr>
              <a:t>Perry is going for a more traditional experience for her new single </a:t>
            </a:r>
            <a:r>
              <a:rPr lang="en-US" sz="1100" i="1" dirty="0" smtClean="0">
                <a:latin typeface="Avenir Book" charset="0"/>
                <a:ea typeface="Avenir Book" charset="0"/>
                <a:cs typeface="Avenir Book" charset="0"/>
              </a:rPr>
              <a:t>‘Chained </a:t>
            </a:r>
            <a:r>
              <a:rPr lang="en-US" sz="1100" i="1" dirty="0">
                <a:latin typeface="Avenir Book" charset="0"/>
                <a:ea typeface="Avenir Book" charset="0"/>
                <a:cs typeface="Avenir Book" charset="0"/>
              </a:rPr>
              <a:t>to the </a:t>
            </a:r>
            <a:r>
              <a:rPr lang="en-US" sz="1100" i="1" dirty="0" smtClean="0">
                <a:latin typeface="Avenir Book" charset="0"/>
                <a:ea typeface="Avenir Book" charset="0"/>
                <a:cs typeface="Avenir Book" charset="0"/>
              </a:rPr>
              <a:t>Rhythm’ </a:t>
            </a:r>
            <a:r>
              <a:rPr lang="en-US" sz="1100" i="1" dirty="0">
                <a:latin typeface="Avenir Book" charset="0"/>
                <a:ea typeface="Avenir Book" charset="0"/>
                <a:cs typeface="Avenir Book" charset="0"/>
              </a:rPr>
              <a:t>though, in a sense, by restricting first listens to people who seek them out</a:t>
            </a:r>
            <a:r>
              <a:rPr lang="en-US" sz="1100" i="1" dirty="0" smtClean="0">
                <a:latin typeface="Avenir Book" charset="0"/>
                <a:ea typeface="Avenir Book" charset="0"/>
                <a:cs typeface="Avenir Book" charset="0"/>
              </a:rPr>
              <a:t>. Because </a:t>
            </a:r>
            <a:r>
              <a:rPr lang="en-US" sz="1100" i="1" dirty="0">
                <a:latin typeface="Avenir Book" charset="0"/>
                <a:ea typeface="Avenir Book" charset="0"/>
                <a:cs typeface="Avenir Book" charset="0"/>
              </a:rPr>
              <a:t>she can, Perry has had disco balls scattered throughout the world that double as players of the song, which passers-by can plug their headphones </a:t>
            </a:r>
            <a:r>
              <a:rPr lang="en-US" sz="1100" i="1" dirty="0" smtClean="0">
                <a:latin typeface="Avenir Book" charset="0"/>
                <a:ea typeface="Avenir Book" charset="0"/>
                <a:cs typeface="Avenir Book" charset="0"/>
              </a:rPr>
              <a:t>into. </a:t>
            </a:r>
            <a:r>
              <a:rPr lang="en-US" sz="1100" i="1" dirty="0" smtClean="0">
                <a:solidFill>
                  <a:srgbClr val="FF0000"/>
                </a:solidFill>
                <a:latin typeface="Avenir Book" charset="0"/>
                <a:ea typeface="Avenir Book" charset="0"/>
                <a:cs typeface="Avenir Book" charset="0"/>
              </a:rPr>
              <a:t>"</a:t>
            </a:r>
            <a:r>
              <a:rPr lang="en-US" sz="1100" i="1" dirty="0">
                <a:solidFill>
                  <a:srgbClr val="FF0000"/>
                </a:solidFill>
                <a:latin typeface="Avenir Book" charset="0"/>
                <a:ea typeface="Avenir Book" charset="0"/>
                <a:cs typeface="Avenir Book" charset="0"/>
              </a:rPr>
              <a:t>Of COURSE I'm </a:t>
            </a:r>
            <a:r>
              <a:rPr lang="en-US" sz="1100" i="1" dirty="0" err="1">
                <a:solidFill>
                  <a:srgbClr val="FF0000"/>
                </a:solidFill>
                <a:latin typeface="Avenir Book" charset="0"/>
                <a:ea typeface="Avenir Book" charset="0"/>
                <a:cs typeface="Avenir Book" charset="0"/>
              </a:rPr>
              <a:t>gonna</a:t>
            </a:r>
            <a:r>
              <a:rPr lang="en-US" sz="1100" i="1" dirty="0">
                <a:solidFill>
                  <a:srgbClr val="FF0000"/>
                </a:solidFill>
                <a:latin typeface="Avenir Book" charset="0"/>
                <a:ea typeface="Avenir Book" charset="0"/>
                <a:cs typeface="Avenir Book" charset="0"/>
              </a:rPr>
              <a:t> go hike up to that disco ball to hear the new @</a:t>
            </a:r>
            <a:r>
              <a:rPr lang="en-US" sz="1100" i="1" dirty="0" err="1">
                <a:solidFill>
                  <a:srgbClr val="FF0000"/>
                </a:solidFill>
                <a:latin typeface="Avenir Book" charset="0"/>
                <a:ea typeface="Avenir Book" charset="0"/>
                <a:cs typeface="Avenir Book" charset="0"/>
              </a:rPr>
              <a:t>katyperry</a:t>
            </a:r>
            <a:r>
              <a:rPr lang="en-US" sz="1100" i="1" dirty="0" smtClean="0">
                <a:solidFill>
                  <a:srgbClr val="FF0000"/>
                </a:solidFill>
                <a:latin typeface="Avenir Book" charset="0"/>
                <a:ea typeface="Avenir Book" charset="0"/>
                <a:cs typeface="Avenir Book" charset="0"/>
              </a:rPr>
              <a:t>!” </a:t>
            </a:r>
            <a:r>
              <a:rPr lang="en-US" sz="1100" i="1" dirty="0">
                <a:solidFill>
                  <a:srgbClr val="FF0000"/>
                </a:solidFill>
                <a:latin typeface="Avenir Book" charset="0"/>
                <a:ea typeface="Avenir Book" charset="0"/>
                <a:cs typeface="Avenir Book" charset="0"/>
              </a:rPr>
              <a:t>#</a:t>
            </a:r>
            <a:r>
              <a:rPr lang="en-US" sz="1100" i="1" dirty="0" err="1">
                <a:solidFill>
                  <a:srgbClr val="FF0000"/>
                </a:solidFill>
                <a:latin typeface="Avenir Book" charset="0"/>
                <a:ea typeface="Avenir Book" charset="0"/>
                <a:cs typeface="Avenir Book" charset="0"/>
              </a:rPr>
              <a:t>ChainedToTheRhythm</a:t>
            </a:r>
            <a:r>
              <a:rPr lang="en-US" sz="1100" i="1" dirty="0">
                <a:solidFill>
                  <a:srgbClr val="FF0000"/>
                </a:solidFill>
                <a:latin typeface="Avenir Book" charset="0"/>
                <a:ea typeface="Avenir Book" charset="0"/>
                <a:cs typeface="Avenir Book" charset="0"/>
              </a:rPr>
              <a:t> </a:t>
            </a:r>
            <a:r>
              <a:rPr lang="en-US" sz="1100" i="1" dirty="0" err="1" smtClean="0">
                <a:solidFill>
                  <a:srgbClr val="FF0000"/>
                </a:solidFill>
                <a:latin typeface="Avenir Book" charset="0"/>
                <a:ea typeface="Avenir Book" charset="0"/>
                <a:cs typeface="Avenir Book" charset="0"/>
              </a:rPr>
              <a:t>pic.twitter.com</a:t>
            </a:r>
            <a:r>
              <a:rPr lang="en-US" sz="1100" i="1" dirty="0" smtClean="0">
                <a:solidFill>
                  <a:srgbClr val="FF0000"/>
                </a:solidFill>
                <a:latin typeface="Avenir Book" charset="0"/>
                <a:ea typeface="Avenir Book" charset="0"/>
                <a:cs typeface="Avenir Book" charset="0"/>
              </a:rPr>
              <a:t>/d0hJOL4ov5 Picture </a:t>
            </a:r>
            <a:r>
              <a:rPr lang="en-US" sz="1100" i="1" dirty="0">
                <a:solidFill>
                  <a:srgbClr val="FF0000"/>
                </a:solidFill>
                <a:latin typeface="Avenir Book" charset="0"/>
                <a:ea typeface="Avenir Book" charset="0"/>
                <a:cs typeface="Avenir Book" charset="0"/>
              </a:rPr>
              <a:t>says it all bro @</a:t>
            </a:r>
            <a:r>
              <a:rPr lang="en-US" sz="1100" i="1" dirty="0" err="1">
                <a:solidFill>
                  <a:srgbClr val="FF0000"/>
                </a:solidFill>
                <a:latin typeface="Avenir Book" charset="0"/>
                <a:ea typeface="Avenir Book" charset="0"/>
                <a:cs typeface="Avenir Book" charset="0"/>
              </a:rPr>
              <a:t>katyperry</a:t>
            </a:r>
            <a:r>
              <a:rPr lang="en-US" sz="1100" i="1" dirty="0">
                <a:solidFill>
                  <a:srgbClr val="FF0000"/>
                </a:solidFill>
                <a:latin typeface="Avenir Book" charset="0"/>
                <a:ea typeface="Avenir Book" charset="0"/>
                <a:cs typeface="Avenir Book" charset="0"/>
              </a:rPr>
              <a:t> #</a:t>
            </a:r>
            <a:r>
              <a:rPr lang="en-US" sz="1100" i="1" dirty="0" err="1">
                <a:solidFill>
                  <a:srgbClr val="FF0000"/>
                </a:solidFill>
                <a:latin typeface="Avenir Book" charset="0"/>
                <a:ea typeface="Avenir Book" charset="0"/>
                <a:cs typeface="Avenir Book" charset="0"/>
              </a:rPr>
              <a:t>ChainedToTheRhythm</a:t>
            </a:r>
            <a:r>
              <a:rPr lang="en-US" sz="1100" i="1" dirty="0">
                <a:solidFill>
                  <a:srgbClr val="FF0000"/>
                </a:solidFill>
                <a:latin typeface="Avenir Book" charset="0"/>
                <a:ea typeface="Avenir Book" charset="0"/>
                <a:cs typeface="Avenir Book" charset="0"/>
              </a:rPr>
              <a:t> </a:t>
            </a:r>
            <a:r>
              <a:rPr lang="en-US" sz="1100" i="1" dirty="0" err="1" smtClean="0">
                <a:solidFill>
                  <a:srgbClr val="FF0000"/>
                </a:solidFill>
                <a:latin typeface="Avenir Book" charset="0"/>
                <a:ea typeface="Avenir Book" charset="0"/>
                <a:cs typeface="Avenir Book" charset="0"/>
              </a:rPr>
              <a:t>pic.twitter.com</a:t>
            </a:r>
            <a:r>
              <a:rPr lang="en-US" sz="1100" i="1" dirty="0" smtClean="0">
                <a:solidFill>
                  <a:srgbClr val="FF0000"/>
                </a:solidFill>
                <a:latin typeface="Avenir Book" charset="0"/>
                <a:ea typeface="Avenir Book" charset="0"/>
                <a:cs typeface="Avenir Book" charset="0"/>
              </a:rPr>
              <a:t>/RtluRZMWx8 </a:t>
            </a:r>
            <a:r>
              <a:rPr lang="mr-IN" sz="1100" i="1" dirty="0" smtClean="0">
                <a:solidFill>
                  <a:srgbClr val="FF0000"/>
                </a:solidFill>
                <a:latin typeface="Avenir Book" charset="0"/>
                <a:ea typeface="Avenir Book" charset="0"/>
                <a:cs typeface="Avenir Book" charset="0"/>
              </a:rPr>
              <a:t>…</a:t>
            </a:r>
            <a:r>
              <a:rPr lang="en-US" sz="1100" i="1" dirty="0" smtClean="0">
                <a:solidFill>
                  <a:srgbClr val="FF0000"/>
                </a:solidFill>
                <a:latin typeface="Avenir Book" charset="0"/>
                <a:ea typeface="Avenir Book" charset="0"/>
                <a:cs typeface="Avenir Book" charset="0"/>
              </a:rPr>
              <a:t> </a:t>
            </a:r>
          </a:p>
          <a:p>
            <a:pPr algn="ctr"/>
            <a:r>
              <a:rPr lang="en-US" sz="1100" i="1" dirty="0" smtClean="0">
                <a:solidFill>
                  <a:srgbClr val="FF0000"/>
                </a:solidFill>
                <a:latin typeface="Avenir Book" charset="0"/>
                <a:ea typeface="Avenir Book" charset="0"/>
                <a:cs typeface="Avenir Book" charset="0"/>
              </a:rPr>
              <a:t>&lt;bunch of other twitter comments&gt;</a:t>
            </a:r>
            <a:r>
              <a:rPr lang="mr-IN" sz="1100" i="1" dirty="0" smtClean="0">
                <a:solidFill>
                  <a:srgbClr val="FF0000"/>
                </a:solidFill>
                <a:latin typeface="Avenir Book" charset="0"/>
                <a:ea typeface="Avenir Book" charset="0"/>
                <a:cs typeface="Avenir Book" charset="0"/>
              </a:rPr>
              <a:t>…</a:t>
            </a:r>
            <a:endParaRPr lang="en-US" sz="1100" i="1" dirty="0">
              <a:solidFill>
                <a:srgbClr val="FF0000"/>
              </a:solidFill>
              <a:latin typeface="Avenir Book" charset="0"/>
              <a:ea typeface="Avenir Book" charset="0"/>
              <a:cs typeface="Avenir Book" charset="0"/>
            </a:endParaRPr>
          </a:p>
        </p:txBody>
      </p:sp>
      <p:sp>
        <p:nvSpPr>
          <p:cNvPr id="3" name="Rectangle 2"/>
          <p:cNvSpPr/>
          <p:nvPr/>
        </p:nvSpPr>
        <p:spPr>
          <a:xfrm>
            <a:off x="2285925" y="1434068"/>
            <a:ext cx="4572000" cy="523220"/>
          </a:xfrm>
          <a:prstGeom prst="rect">
            <a:avLst/>
          </a:prstGeom>
        </p:spPr>
        <p:txBody>
          <a:bodyPr>
            <a:spAutoFit/>
          </a:bodyPr>
          <a:lstStyle/>
          <a:p>
            <a:pPr algn="ctr"/>
            <a:r>
              <a:rPr lang="en-US" b="1" dirty="0">
                <a:latin typeface="Avenir Book" charset="0"/>
                <a:ea typeface="Avenir Book" charset="0"/>
                <a:cs typeface="Avenir Book" charset="0"/>
              </a:rPr>
              <a:t>Katy Perry new song 2017: You can listen to </a:t>
            </a:r>
            <a:r>
              <a:rPr lang="en-US" b="1" dirty="0" smtClean="0">
                <a:latin typeface="Avenir Book" charset="0"/>
                <a:ea typeface="Avenir Book" charset="0"/>
                <a:cs typeface="Avenir Book" charset="0"/>
              </a:rPr>
              <a:t>‘Chained </a:t>
            </a:r>
            <a:r>
              <a:rPr lang="en-US" b="1" dirty="0">
                <a:latin typeface="Avenir Book" charset="0"/>
                <a:ea typeface="Avenir Book" charset="0"/>
                <a:cs typeface="Avenir Book" charset="0"/>
              </a:rPr>
              <a:t>to the </a:t>
            </a:r>
            <a:r>
              <a:rPr lang="en-US" b="1" dirty="0" smtClean="0">
                <a:latin typeface="Avenir Book" charset="0"/>
                <a:ea typeface="Avenir Book" charset="0"/>
                <a:cs typeface="Avenir Book" charset="0"/>
              </a:rPr>
              <a:t>Rhythm’ </a:t>
            </a:r>
            <a:r>
              <a:rPr lang="en-US" b="1" dirty="0">
                <a:latin typeface="Avenir Book" charset="0"/>
                <a:ea typeface="Avenir Book" charset="0"/>
                <a:cs typeface="Avenir Book" charset="0"/>
              </a:rPr>
              <a:t>now but </a:t>
            </a:r>
            <a:r>
              <a:rPr lang="en-US" b="1" dirty="0" smtClean="0">
                <a:latin typeface="Avenir Book" charset="0"/>
                <a:ea typeface="Avenir Book" charset="0"/>
                <a:cs typeface="Avenir Book" charset="0"/>
              </a:rPr>
              <a:t>you’ll </a:t>
            </a:r>
            <a:r>
              <a:rPr lang="en-US" b="1" dirty="0">
                <a:latin typeface="Avenir Book" charset="0"/>
                <a:ea typeface="Avenir Book" charset="0"/>
                <a:cs typeface="Avenir Book" charset="0"/>
              </a:rPr>
              <a:t>have to work for </a:t>
            </a:r>
            <a:r>
              <a:rPr lang="en-US" b="1" dirty="0" smtClean="0">
                <a:latin typeface="Avenir Book" charset="0"/>
                <a:ea typeface="Avenir Book" charset="0"/>
                <a:cs typeface="Avenir Book" charset="0"/>
              </a:rPr>
              <a:t>it</a:t>
            </a:r>
            <a:endParaRPr lang="en-US" b="1" dirty="0">
              <a:latin typeface="Avenir Book" charset="0"/>
              <a:ea typeface="Avenir Book" charset="0"/>
              <a:cs typeface="Avenir Book" charset="0"/>
            </a:endParaRPr>
          </a:p>
        </p:txBody>
      </p:sp>
    </p:spTree>
    <p:extLst>
      <p:ext uri="{BB962C8B-B14F-4D97-AF65-F5344CB8AC3E}">
        <p14:creationId xmlns:p14="http://schemas.microsoft.com/office/powerpoint/2010/main" val="280384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13</a:t>
            </a:fld>
            <a:endParaRPr lang="en">
              <a:solidFill>
                <a:srgbClr val="FFFFFF"/>
              </a:solidFill>
            </a:endParaRPr>
          </a:p>
        </p:txBody>
      </p:sp>
      <p:sp>
        <p:nvSpPr>
          <p:cNvPr id="33" name="Shape 116"/>
          <p:cNvSpPr txBox="1">
            <a:spLocks/>
          </p:cNvSpPr>
          <p:nvPr/>
        </p:nvSpPr>
        <p:spPr>
          <a:xfrm>
            <a:off x="939909" y="534995"/>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Findings </a:t>
            </a:r>
            <a:r>
              <a:rPr lang="mr-IN" sz="1800" dirty="0" smtClean="0">
                <a:solidFill>
                  <a:schemeClr val="tx2">
                    <a:lumMod val="25000"/>
                  </a:schemeClr>
                </a:solidFill>
                <a:latin typeface="Avenir Book" charset="0"/>
                <a:ea typeface="Avenir Book" charset="0"/>
                <a:cs typeface="Avenir Book" charset="0"/>
              </a:rPr>
              <a:t>–</a:t>
            </a:r>
            <a:r>
              <a:rPr lang="en-US" sz="1800" dirty="0" smtClean="0">
                <a:solidFill>
                  <a:schemeClr val="tx2">
                    <a:lumMod val="25000"/>
                  </a:schemeClr>
                </a:solidFill>
                <a:latin typeface="Avenir Book" charset="0"/>
                <a:ea typeface="Avenir Book" charset="0"/>
                <a:cs typeface="Avenir Book" charset="0"/>
              </a:rPr>
              <a:t> Wrongly Predicted as Clickbait</a:t>
            </a:r>
            <a:endParaRPr lang="en" sz="1800" dirty="0">
              <a:solidFill>
                <a:schemeClr val="tx2">
                  <a:lumMod val="25000"/>
                </a:schemeClr>
              </a:solidFill>
              <a:latin typeface="Avenir Book" charset="0"/>
              <a:ea typeface="Avenir Book" charset="0"/>
              <a:cs typeface="Avenir Book" charset="0"/>
            </a:endParaRPr>
          </a:p>
        </p:txBody>
      </p:sp>
      <p:grpSp>
        <p:nvGrpSpPr>
          <p:cNvPr id="39" name="Shape 506"/>
          <p:cNvGrpSpPr/>
          <p:nvPr/>
        </p:nvGrpSpPr>
        <p:grpSpPr>
          <a:xfrm>
            <a:off x="543087" y="563235"/>
            <a:ext cx="285248" cy="291227"/>
            <a:chOff x="3951850" y="2985350"/>
            <a:chExt cx="407950" cy="416500"/>
          </a:xfrm>
        </p:grpSpPr>
        <p:sp>
          <p:nvSpPr>
            <p:cNvPr id="4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sp>
        <p:nvSpPr>
          <p:cNvPr id="11" name="TextBox 10"/>
          <p:cNvSpPr txBox="1"/>
          <p:nvPr/>
        </p:nvSpPr>
        <p:spPr>
          <a:xfrm>
            <a:off x="1698847" y="1736236"/>
            <a:ext cx="5746156" cy="2631490"/>
          </a:xfrm>
          <a:prstGeom prst="rect">
            <a:avLst/>
          </a:prstGeom>
          <a:noFill/>
        </p:spPr>
        <p:txBody>
          <a:bodyPr wrap="square" rtlCol="0">
            <a:spAutoFit/>
          </a:bodyPr>
          <a:lstStyle/>
          <a:p>
            <a:pPr algn="ctr"/>
            <a:r>
              <a:rPr lang="en-US" sz="1100" i="1" dirty="0" smtClean="0">
                <a:latin typeface="Avenir Book" charset="0"/>
                <a:ea typeface="Avenir Book" charset="0"/>
                <a:cs typeface="Avenir Book" charset="0"/>
              </a:rPr>
              <a:t>“Netflix's </a:t>
            </a:r>
            <a:r>
              <a:rPr lang="en-US" sz="1100" i="1" dirty="0">
                <a:latin typeface="Avenir Book" charset="0"/>
                <a:ea typeface="Avenir Book" charset="0"/>
                <a:cs typeface="Avenir Book" charset="0"/>
              </a:rPr>
              <a:t>viewer numbers are a closely guarded secret. But at least one website has come up with a plausible way to figure out which of the service's shows people are watching in different states. The site </a:t>
            </a:r>
            <a:r>
              <a:rPr lang="en-US" sz="1100" i="1" dirty="0" err="1" smtClean="0">
                <a:latin typeface="Avenir Book" charset="0"/>
                <a:ea typeface="Avenir Book" charset="0"/>
                <a:cs typeface="Avenir Book" charset="0"/>
              </a:rPr>
              <a:t>HighSpeedInternet</a:t>
            </a:r>
            <a:r>
              <a:rPr lang="en-US" sz="1100" i="1" dirty="0" smtClean="0">
                <a:latin typeface="Avenir Book" charset="0"/>
                <a:ea typeface="Avenir Book" charset="0"/>
                <a:cs typeface="Avenir Book" charset="0"/>
              </a:rPr>
              <a:t> looked </a:t>
            </a:r>
            <a:r>
              <a:rPr lang="en-US" sz="1100" i="1" dirty="0">
                <a:latin typeface="Avenir Book" charset="0"/>
                <a:ea typeface="Avenir Book" charset="0"/>
                <a:cs typeface="Avenir Book" charset="0"/>
              </a:rPr>
              <a:t>at 75 of Netflix's top shows (</a:t>
            </a:r>
            <a:r>
              <a:rPr lang="en-US" sz="1100" i="1" dirty="0" smtClean="0">
                <a:latin typeface="Avenir Book" charset="0"/>
                <a:ea typeface="Avenir Book" charset="0"/>
                <a:cs typeface="Avenir Book" charset="0"/>
              </a:rPr>
              <a:t>they have </a:t>
            </a:r>
            <a:r>
              <a:rPr lang="en-US" sz="1100" i="1" dirty="0">
                <a:latin typeface="Avenir Book" charset="0"/>
                <a:ea typeface="Avenir Book" charset="0"/>
                <a:cs typeface="Avenir Book" charset="0"/>
              </a:rPr>
              <a:t>shows?), cross referenced with information from Google Trends, and </a:t>
            </a:r>
            <a:r>
              <a:rPr lang="en-US" sz="1100" i="1" dirty="0" smtClean="0">
                <a:latin typeface="Avenir Book" charset="0"/>
                <a:ea typeface="Avenir Book" charset="0"/>
                <a:cs typeface="Avenir Book" charset="0"/>
              </a:rPr>
              <a:t>voila </a:t>
            </a:r>
            <a:r>
              <a:rPr lang="en-US" sz="1100" i="1" dirty="0" err="1">
                <a:latin typeface="Avenir Book" charset="0"/>
                <a:ea typeface="Avenir Book" charset="0"/>
                <a:cs typeface="Avenir Book" charset="0"/>
              </a:rPr>
              <a:t>kinda</a:t>
            </a:r>
            <a:r>
              <a:rPr lang="en-US" sz="1100" i="1" dirty="0">
                <a:latin typeface="Avenir Book" charset="0"/>
                <a:ea typeface="Avenir Book" charset="0"/>
                <a:cs typeface="Avenir Book" charset="0"/>
              </a:rPr>
              <a:t>-</a:t>
            </a:r>
            <a:r>
              <a:rPr lang="en-US" sz="1100" i="1" dirty="0" err="1">
                <a:latin typeface="Avenir Book" charset="0"/>
                <a:ea typeface="Avenir Book" charset="0"/>
                <a:cs typeface="Avenir Book" charset="0"/>
              </a:rPr>
              <a:t>sorta</a:t>
            </a:r>
            <a:r>
              <a:rPr lang="en-US" sz="1100" i="1" dirty="0">
                <a:latin typeface="Avenir Book" charset="0"/>
                <a:ea typeface="Avenir Book" charset="0"/>
                <a:cs typeface="Avenir Book" charset="0"/>
              </a:rPr>
              <a:t>-plausible way to determine the most popular Netflix show in each </a:t>
            </a:r>
            <a:r>
              <a:rPr lang="en-US" sz="1100" i="1" dirty="0" smtClean="0">
                <a:latin typeface="Avenir Book" charset="0"/>
                <a:ea typeface="Avenir Book" charset="0"/>
                <a:cs typeface="Avenir Book" charset="0"/>
              </a:rPr>
              <a:t>state</a:t>
            </a:r>
            <a:r>
              <a:rPr lang="mr-IN" sz="1100" i="1" dirty="0" smtClean="0">
                <a:latin typeface="Avenir Book" charset="0"/>
                <a:ea typeface="Avenir Book" charset="0"/>
                <a:cs typeface="Avenir Book" charset="0"/>
              </a:rPr>
              <a:t>…</a:t>
            </a:r>
            <a:r>
              <a:rPr lang="en-US" sz="1100" i="1" dirty="0" smtClean="0">
                <a:latin typeface="Avenir Book" charset="0"/>
                <a:ea typeface="Avenir Book" charset="0"/>
                <a:cs typeface="Avenir Book" charset="0"/>
              </a:rPr>
              <a:t>”</a:t>
            </a:r>
          </a:p>
          <a:p>
            <a:pPr algn="ctr"/>
            <a:endParaRPr lang="en-US" sz="1100" dirty="0" smtClean="0">
              <a:latin typeface="Avenir Book" charset="0"/>
              <a:ea typeface="Avenir Book" charset="0"/>
              <a:cs typeface="Avenir Book" charset="0"/>
            </a:endParaRPr>
          </a:p>
          <a:p>
            <a:pPr algn="ctr"/>
            <a:endParaRPr lang="en-US" sz="1100" dirty="0" smtClean="0">
              <a:latin typeface="Avenir Book" charset="0"/>
              <a:ea typeface="Avenir Book" charset="0"/>
              <a:cs typeface="Avenir Book" charset="0"/>
            </a:endParaRPr>
          </a:p>
          <a:p>
            <a:pPr algn="ctr"/>
            <a:endParaRPr lang="en-US" sz="1100" dirty="0" smtClean="0">
              <a:latin typeface="Avenir Book" charset="0"/>
              <a:ea typeface="Avenir Book" charset="0"/>
              <a:cs typeface="Avenir Book" charset="0"/>
            </a:endParaRPr>
          </a:p>
          <a:p>
            <a:pPr algn="ctr"/>
            <a:endParaRPr lang="en-US" sz="1100" dirty="0">
              <a:solidFill>
                <a:schemeClr val="tx2">
                  <a:lumMod val="25000"/>
                </a:schemeClr>
              </a:solidFill>
              <a:latin typeface="Avenir Book" charset="0"/>
              <a:ea typeface="Avenir Book" charset="0"/>
              <a:cs typeface="Avenir Book" charset="0"/>
            </a:endParaRPr>
          </a:p>
          <a:p>
            <a:pPr algn="ctr"/>
            <a:r>
              <a:rPr lang="en-US" sz="1100" i="1" dirty="0" smtClean="0">
                <a:latin typeface="Avenir Book" charset="0"/>
                <a:ea typeface="Avenir Book" charset="0"/>
                <a:cs typeface="Avenir Book" charset="0"/>
              </a:rPr>
              <a:t>“New York </a:t>
            </a:r>
            <a:r>
              <a:rPr lang="en-US" sz="1100" i="1" dirty="0">
                <a:latin typeface="Avenir Book" charset="0"/>
                <a:ea typeface="Avenir Book" charset="0"/>
                <a:cs typeface="Avenir Book" charset="0"/>
              </a:rPr>
              <a:t>-- a study released by the university of southern </a:t>
            </a:r>
            <a:r>
              <a:rPr lang="en-US" sz="1100" i="1" dirty="0" err="1">
                <a:latin typeface="Avenir Book" charset="0"/>
                <a:ea typeface="Avenir Book" charset="0"/>
                <a:cs typeface="Avenir Book" charset="0"/>
              </a:rPr>
              <a:t>c</a:t>
            </a:r>
            <a:r>
              <a:rPr lang="en-US" sz="1100" i="1" dirty="0" err="1" smtClean="0">
                <a:latin typeface="Avenir Book" charset="0"/>
                <a:ea typeface="Avenir Book" charset="0"/>
                <a:cs typeface="Avenir Book" charset="0"/>
              </a:rPr>
              <a:t>alifornia</a:t>
            </a:r>
            <a:r>
              <a:rPr lang="en-US" sz="1100" i="1" dirty="0" smtClean="0">
                <a:latin typeface="Avenir Book" charset="0"/>
                <a:ea typeface="Avenir Book" charset="0"/>
                <a:cs typeface="Avenir Book" charset="0"/>
              </a:rPr>
              <a:t> </a:t>
            </a:r>
            <a:r>
              <a:rPr lang="en-US" sz="1100" i="1" dirty="0">
                <a:latin typeface="Avenir Book" charset="0"/>
                <a:ea typeface="Avenir Book" charset="0"/>
                <a:cs typeface="Avenir Book" charset="0"/>
              </a:rPr>
              <a:t>reports that roughly nine to 15 percent of twitter accounts on the microblogging website are so-called bots controlled by software instead of humans. twitter boasts 319 monthly active users meaning that this recent revelation equates to nearly 48 million bot accounts, according to the university's high-end </a:t>
            </a:r>
            <a:r>
              <a:rPr lang="en-US" sz="1100" i="1" dirty="0" smtClean="0">
                <a:latin typeface="Avenir Book" charset="0"/>
                <a:ea typeface="Avenir Book" charset="0"/>
                <a:cs typeface="Avenir Book" charset="0"/>
              </a:rPr>
              <a:t>figure</a:t>
            </a:r>
            <a:r>
              <a:rPr lang="mr-IN" sz="1100" i="1" dirty="0" smtClean="0">
                <a:latin typeface="Avenir Book" charset="0"/>
                <a:ea typeface="Avenir Book" charset="0"/>
                <a:cs typeface="Avenir Book" charset="0"/>
              </a:rPr>
              <a:t>…</a:t>
            </a:r>
            <a:r>
              <a:rPr lang="en-US" sz="1100" i="1" dirty="0" smtClean="0">
                <a:latin typeface="Avenir Book" charset="0"/>
                <a:ea typeface="Avenir Book" charset="0"/>
                <a:cs typeface="Avenir Book" charset="0"/>
              </a:rPr>
              <a:t>”</a:t>
            </a:r>
            <a:endParaRPr lang="en-US" sz="1100" i="1" dirty="0">
              <a:solidFill>
                <a:schemeClr val="tx2">
                  <a:lumMod val="25000"/>
                </a:schemeClr>
              </a:solidFill>
              <a:latin typeface="Avenir Book" charset="0"/>
              <a:ea typeface="Avenir Book" charset="0"/>
              <a:cs typeface="Avenir Book" charset="0"/>
            </a:endParaRPr>
          </a:p>
        </p:txBody>
      </p:sp>
      <p:sp>
        <p:nvSpPr>
          <p:cNvPr id="3" name="Rectangle 2"/>
          <p:cNvSpPr/>
          <p:nvPr/>
        </p:nvSpPr>
        <p:spPr>
          <a:xfrm>
            <a:off x="2273860" y="1357757"/>
            <a:ext cx="4596130" cy="307777"/>
          </a:xfrm>
          <a:prstGeom prst="rect">
            <a:avLst/>
          </a:prstGeom>
        </p:spPr>
        <p:txBody>
          <a:bodyPr wrap="none">
            <a:spAutoFit/>
          </a:bodyPr>
          <a:lstStyle/>
          <a:p>
            <a:r>
              <a:rPr lang="en-US" b="1">
                <a:latin typeface="Avenir Book" charset="0"/>
                <a:ea typeface="Avenir Book" charset="0"/>
                <a:cs typeface="Avenir Book" charset="0"/>
              </a:rPr>
              <a:t>Check Out the Most Popular Netflix Show in Each State</a:t>
            </a:r>
          </a:p>
        </p:txBody>
      </p:sp>
      <p:sp>
        <p:nvSpPr>
          <p:cNvPr id="12" name="Rectangle 11"/>
          <p:cNvSpPr/>
          <p:nvPr/>
        </p:nvSpPr>
        <p:spPr>
          <a:xfrm>
            <a:off x="1959671" y="3051981"/>
            <a:ext cx="5224507" cy="307777"/>
          </a:xfrm>
          <a:prstGeom prst="rect">
            <a:avLst/>
          </a:prstGeom>
        </p:spPr>
        <p:txBody>
          <a:bodyPr wrap="none">
            <a:spAutoFit/>
          </a:bodyPr>
          <a:lstStyle/>
          <a:p>
            <a:r>
              <a:rPr lang="en-US" b="1" dirty="0">
                <a:latin typeface="Avenir Book" charset="0"/>
                <a:ea typeface="Avenir Book" charset="0"/>
                <a:cs typeface="Avenir Book" charset="0"/>
              </a:rPr>
              <a:t>Study reveals whopping 48M Twitter accounts are actually bots</a:t>
            </a:r>
          </a:p>
        </p:txBody>
      </p:sp>
    </p:spTree>
    <p:extLst>
      <p:ext uri="{BB962C8B-B14F-4D97-AF65-F5344CB8AC3E}">
        <p14:creationId xmlns:p14="http://schemas.microsoft.com/office/powerpoint/2010/main" val="129044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698847" y="1623941"/>
            <a:ext cx="5746156" cy="2731517"/>
          </a:xfrm>
          <a:prstGeom prst="rect">
            <a:avLst/>
          </a:prstGeom>
          <a:noFill/>
        </p:spPr>
        <p:txBody>
          <a:bodyPr wrap="square" rtlCol="0">
            <a:spAutoFit/>
          </a:bodyPr>
          <a:lstStyle/>
          <a:p>
            <a:pPr algn="ctr"/>
            <a:r>
              <a:rPr lang="en-US" sz="1050" dirty="0" smtClean="0">
                <a:latin typeface="Avenir Book" charset="0"/>
                <a:ea typeface="Avenir Book" charset="0"/>
                <a:cs typeface="Avenir Book" charset="0"/>
              </a:rPr>
              <a:t>“Back </a:t>
            </a:r>
            <a:r>
              <a:rPr lang="en-US" sz="1050" dirty="0">
                <a:latin typeface="Avenir Book" charset="0"/>
                <a:ea typeface="Avenir Book" charset="0"/>
                <a:cs typeface="Avenir Book" charset="0"/>
              </a:rPr>
              <a:t>in the day, when Orwell wrote the legendary Animal Farm, little did he know that his prediction will come true and the consequences will be too dangerous for us </a:t>
            </a:r>
            <a:r>
              <a:rPr lang="en-US" sz="1050" dirty="0" smtClean="0">
                <a:latin typeface="Avenir Book" charset="0"/>
                <a:ea typeface="Avenir Book" charset="0"/>
                <a:cs typeface="Avenir Book" charset="0"/>
              </a:rPr>
              <a:t>all. Today</a:t>
            </a:r>
            <a:r>
              <a:rPr lang="en-US" sz="1050" dirty="0">
                <a:latin typeface="Avenir Book" charset="0"/>
                <a:ea typeface="Avenir Book" charset="0"/>
                <a:cs typeface="Avenir Book" charset="0"/>
              </a:rPr>
              <a:t>, close to 7 decades after his death, we stand staring at a scenario where everyone's equal, but some people are more equal than </a:t>
            </a:r>
            <a:r>
              <a:rPr lang="en-US" sz="1050" dirty="0" smtClean="0">
                <a:latin typeface="Avenir Book" charset="0"/>
                <a:ea typeface="Avenir Book" charset="0"/>
                <a:cs typeface="Avenir Book" charset="0"/>
              </a:rPr>
              <a:t>others. The </a:t>
            </a:r>
            <a:r>
              <a:rPr lang="en-US" sz="1050" dirty="0">
                <a:latin typeface="Avenir Book" charset="0"/>
                <a:ea typeface="Avenir Book" charset="0"/>
                <a:cs typeface="Avenir Book" charset="0"/>
              </a:rPr>
              <a:t>most recent case in point is the brutal thrashing of a cop in Madhya Pradesh. His crime was that he thought of issuing a fine to a politician's </a:t>
            </a:r>
            <a:r>
              <a:rPr lang="en-US" sz="1050" dirty="0" smtClean="0">
                <a:latin typeface="Avenir Book" charset="0"/>
                <a:ea typeface="Avenir Book" charset="0"/>
                <a:cs typeface="Avenir Book" charset="0"/>
              </a:rPr>
              <a:t>relatives. The </a:t>
            </a:r>
            <a:r>
              <a:rPr lang="en-US" sz="1050" dirty="0">
                <a:latin typeface="Avenir Book" charset="0"/>
                <a:ea typeface="Avenir Book" charset="0"/>
                <a:cs typeface="Avenir Book" charset="0"/>
              </a:rPr>
              <a:t>constable was thrown on the ground, punched, kicked and repeatedly beaten by a group of 4-5 men, as spectators </a:t>
            </a:r>
            <a:r>
              <a:rPr lang="en-US" sz="1050" dirty="0" smtClean="0">
                <a:latin typeface="Avenir Book" charset="0"/>
                <a:ea typeface="Avenir Book" charset="0"/>
                <a:cs typeface="Avenir Book" charset="0"/>
              </a:rPr>
              <a:t>watched. </a:t>
            </a:r>
            <a:r>
              <a:rPr lang="en-US" sz="1050" dirty="0" smtClean="0">
                <a:solidFill>
                  <a:srgbClr val="FF0000"/>
                </a:solidFill>
                <a:latin typeface="Avenir Book" charset="0"/>
                <a:ea typeface="Avenir Book" charset="0"/>
                <a:cs typeface="Avenir Book" charset="0"/>
              </a:rPr>
              <a:t>The </a:t>
            </a:r>
            <a:r>
              <a:rPr lang="en-US" sz="1050" dirty="0">
                <a:solidFill>
                  <a:srgbClr val="FF0000"/>
                </a:solidFill>
                <a:latin typeface="Avenir Book" charset="0"/>
                <a:ea typeface="Avenir Book" charset="0"/>
                <a:cs typeface="Avenir Book" charset="0"/>
              </a:rPr>
              <a:t>gang </a:t>
            </a:r>
            <a:r>
              <a:rPr lang="en-US" sz="1050" dirty="0" smtClean="0">
                <a:solidFill>
                  <a:srgbClr val="FF0000"/>
                </a:solidFill>
                <a:latin typeface="Avenir Book" charset="0"/>
                <a:ea typeface="Avenir Book" charset="0"/>
                <a:cs typeface="Avenir Book" charset="0"/>
              </a:rPr>
              <a:t>included</a:t>
            </a:r>
            <a:r>
              <a:rPr lang="mr-IN" sz="1050" dirty="0" smtClean="0">
                <a:solidFill>
                  <a:srgbClr val="FF0000"/>
                </a:solidFill>
                <a:latin typeface="Avenir Book" charset="0"/>
                <a:ea typeface="Avenir Book" charset="0"/>
                <a:cs typeface="Avenir Book" charset="0"/>
              </a:rPr>
              <a:t>…</a:t>
            </a:r>
            <a:r>
              <a:rPr lang="en-US" sz="1050" dirty="0" smtClean="0">
                <a:solidFill>
                  <a:srgbClr val="FF0000"/>
                </a:solidFill>
                <a:latin typeface="Avenir Book" charset="0"/>
                <a:ea typeface="Avenir Book" charset="0"/>
                <a:cs typeface="Avenir Book" charset="0"/>
              </a:rPr>
              <a:t> &lt;long story&gt;</a:t>
            </a:r>
            <a:r>
              <a:rPr lang="mr-IN" sz="1050" dirty="0" smtClean="0">
                <a:solidFill>
                  <a:srgbClr val="FF0000"/>
                </a:solidFill>
                <a:latin typeface="Avenir Book" charset="0"/>
                <a:ea typeface="Avenir Book" charset="0"/>
                <a:cs typeface="Avenir Book" charset="0"/>
              </a:rPr>
              <a:t>…</a:t>
            </a:r>
            <a:r>
              <a:rPr lang="en-US" sz="1050" dirty="0" smtClean="0">
                <a:solidFill>
                  <a:srgbClr val="FF0000"/>
                </a:solidFill>
                <a:latin typeface="Avenir Book" charset="0"/>
                <a:ea typeface="Avenir Book" charset="0"/>
                <a:cs typeface="Avenir Book" charset="0"/>
              </a:rPr>
              <a:t> “ </a:t>
            </a:r>
          </a:p>
          <a:p>
            <a:pPr algn="ctr"/>
            <a:endParaRPr lang="en-US" sz="1050" dirty="0" smtClean="0">
              <a:solidFill>
                <a:srgbClr val="FF0000"/>
              </a:solidFill>
              <a:latin typeface="Avenir Book" charset="0"/>
              <a:ea typeface="Avenir Book" charset="0"/>
              <a:cs typeface="Avenir Book" charset="0"/>
            </a:endParaRPr>
          </a:p>
          <a:p>
            <a:pPr algn="ctr"/>
            <a:endParaRPr lang="en-US" sz="1100" dirty="0">
              <a:solidFill>
                <a:srgbClr val="FF0000"/>
              </a:solidFill>
              <a:latin typeface="Avenir Book" charset="0"/>
              <a:ea typeface="Avenir Book" charset="0"/>
              <a:cs typeface="Avenir Book" charset="0"/>
            </a:endParaRPr>
          </a:p>
          <a:p>
            <a:pPr algn="ctr"/>
            <a:endParaRPr lang="en-US" sz="1100" dirty="0" smtClean="0">
              <a:solidFill>
                <a:srgbClr val="FF0000"/>
              </a:solidFill>
              <a:latin typeface="Avenir Book" charset="0"/>
              <a:ea typeface="Avenir Book" charset="0"/>
              <a:cs typeface="Avenir Book" charset="0"/>
            </a:endParaRPr>
          </a:p>
          <a:p>
            <a:pPr algn="ctr"/>
            <a:endParaRPr lang="en-US" sz="1100" dirty="0">
              <a:solidFill>
                <a:srgbClr val="FF0000"/>
              </a:solidFill>
              <a:latin typeface="Avenir Book" charset="0"/>
              <a:ea typeface="Avenir Book" charset="0"/>
              <a:cs typeface="Avenir Book" charset="0"/>
            </a:endParaRPr>
          </a:p>
          <a:p>
            <a:pPr algn="ctr"/>
            <a:r>
              <a:rPr lang="en-US" sz="1100" dirty="0" smtClean="0">
                <a:latin typeface="Avenir Book" charset="0"/>
                <a:ea typeface="Avenir Book" charset="0"/>
                <a:cs typeface="Avenir Book" charset="0"/>
              </a:rPr>
              <a:t>“</a:t>
            </a:r>
            <a:r>
              <a:rPr lang="en-US" sz="1100" dirty="0" err="1" smtClean="0">
                <a:latin typeface="Avenir Book" charset="0"/>
                <a:ea typeface="Avenir Book" charset="0"/>
                <a:cs typeface="Avenir Book" charset="0"/>
              </a:rPr>
              <a:t>manchester</a:t>
            </a:r>
            <a:r>
              <a:rPr lang="en-US" sz="1100" dirty="0" smtClean="0">
                <a:latin typeface="Avenir Book" charset="0"/>
                <a:ea typeface="Avenir Book" charset="0"/>
                <a:cs typeface="Avenir Book" charset="0"/>
              </a:rPr>
              <a:t> </a:t>
            </a:r>
            <a:r>
              <a:rPr lang="en-US" sz="1100" dirty="0">
                <a:latin typeface="Avenir Book" charset="0"/>
                <a:ea typeface="Avenir Book" charset="0"/>
                <a:cs typeface="Avenir Book" charset="0"/>
              </a:rPr>
              <a:t>coroner complains about inconsistencies in evidence of officers, who held down john </a:t>
            </a:r>
            <a:r>
              <a:rPr lang="en-US" sz="1100" dirty="0" err="1">
                <a:latin typeface="Avenir Book" charset="0"/>
                <a:ea typeface="Avenir Book" charset="0"/>
                <a:cs typeface="Avenir Book" charset="0"/>
              </a:rPr>
              <a:t>ahmed</a:t>
            </a:r>
            <a:r>
              <a:rPr lang="en-US" sz="1100" dirty="0">
                <a:latin typeface="Avenir Book" charset="0"/>
                <a:ea typeface="Avenir Book" charset="0"/>
                <a:cs typeface="Avenir Book" charset="0"/>
              </a:rPr>
              <a:t> three times in mistaken belief he had taken drugs a prisoner died after he was unlawfully restrained by prison officers in </a:t>
            </a:r>
            <a:r>
              <a:rPr lang="en-US" sz="1100" dirty="0" err="1">
                <a:latin typeface="Avenir Book" charset="0"/>
                <a:ea typeface="Avenir Book" charset="0"/>
                <a:cs typeface="Avenir Book" charset="0"/>
              </a:rPr>
              <a:t>manchester</a:t>
            </a:r>
            <a:r>
              <a:rPr lang="en-US" sz="1100" dirty="0">
                <a:latin typeface="Avenir Book" charset="0"/>
                <a:ea typeface="Avenir Book" charset="0"/>
                <a:cs typeface="Avenir Book" charset="0"/>
              </a:rPr>
              <a:t>, an inquest has </a:t>
            </a:r>
            <a:r>
              <a:rPr lang="en-US" sz="1100" dirty="0" smtClean="0">
                <a:latin typeface="Avenir Book" charset="0"/>
                <a:ea typeface="Avenir Book" charset="0"/>
                <a:cs typeface="Avenir Book" charset="0"/>
              </a:rPr>
              <a:t>found</a:t>
            </a:r>
            <a:r>
              <a:rPr lang="mr-IN" sz="1100" dirty="0" smtClean="0">
                <a:latin typeface="Avenir Book" charset="0"/>
                <a:ea typeface="Avenir Book" charset="0"/>
                <a:cs typeface="Avenir Book" charset="0"/>
              </a:rPr>
              <a:t>…</a:t>
            </a:r>
            <a:r>
              <a:rPr lang="en-US" sz="1100" dirty="0">
                <a:solidFill>
                  <a:srgbClr val="FF0000"/>
                </a:solidFill>
                <a:latin typeface="Avenir Book" charset="0"/>
                <a:ea typeface="Avenir Book" charset="0"/>
                <a:cs typeface="Avenir Book" charset="0"/>
              </a:rPr>
              <a:t> &lt;long story&gt;</a:t>
            </a:r>
            <a:r>
              <a:rPr lang="mr-IN" sz="1100" dirty="0">
                <a:solidFill>
                  <a:srgbClr val="FF0000"/>
                </a:solidFill>
                <a:latin typeface="Avenir Book" charset="0"/>
                <a:ea typeface="Avenir Book" charset="0"/>
                <a:cs typeface="Avenir Book" charset="0"/>
              </a:rPr>
              <a:t>…</a:t>
            </a:r>
            <a:r>
              <a:rPr lang="en-US" sz="1100" dirty="0">
                <a:solidFill>
                  <a:srgbClr val="FF0000"/>
                </a:solidFill>
                <a:latin typeface="Avenir Book" charset="0"/>
                <a:ea typeface="Avenir Book" charset="0"/>
                <a:cs typeface="Avenir Book" charset="0"/>
              </a:rPr>
              <a:t> “ </a:t>
            </a:r>
            <a:endParaRPr lang="en-US" sz="1100" dirty="0">
              <a:solidFill>
                <a:srgbClr val="FF0000"/>
              </a:solidFill>
              <a:latin typeface="Avenir Book" charset="0"/>
              <a:ea typeface="Avenir Book" charset="0"/>
              <a:cs typeface="Avenir Book" charset="0"/>
            </a:endParaRPr>
          </a:p>
        </p:txBody>
      </p:sp>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14</a:t>
            </a:fld>
            <a:endParaRPr lang="en">
              <a:solidFill>
                <a:srgbClr val="FFFFFF"/>
              </a:solidFill>
            </a:endParaRPr>
          </a:p>
        </p:txBody>
      </p:sp>
      <p:sp>
        <p:nvSpPr>
          <p:cNvPr id="33" name="Shape 116"/>
          <p:cNvSpPr txBox="1">
            <a:spLocks/>
          </p:cNvSpPr>
          <p:nvPr/>
        </p:nvSpPr>
        <p:spPr>
          <a:xfrm>
            <a:off x="939909" y="534995"/>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Findings </a:t>
            </a:r>
            <a:r>
              <a:rPr lang="mr-IN" sz="1800" dirty="0" smtClean="0">
                <a:solidFill>
                  <a:schemeClr val="tx2">
                    <a:lumMod val="25000"/>
                  </a:schemeClr>
                </a:solidFill>
                <a:latin typeface="Avenir Book" charset="0"/>
                <a:ea typeface="Avenir Book" charset="0"/>
                <a:cs typeface="Avenir Book" charset="0"/>
              </a:rPr>
              <a:t>–</a:t>
            </a:r>
            <a:r>
              <a:rPr lang="en-US" sz="1800" dirty="0" smtClean="0">
                <a:solidFill>
                  <a:schemeClr val="tx2">
                    <a:lumMod val="25000"/>
                  </a:schemeClr>
                </a:solidFill>
                <a:latin typeface="Avenir Book" charset="0"/>
                <a:ea typeface="Avenir Book" charset="0"/>
                <a:cs typeface="Avenir Book" charset="0"/>
              </a:rPr>
              <a:t> Wrongly Predicted as Non-Clickbait</a:t>
            </a:r>
            <a:endParaRPr lang="en" sz="1800" dirty="0">
              <a:solidFill>
                <a:schemeClr val="tx2">
                  <a:lumMod val="25000"/>
                </a:schemeClr>
              </a:solidFill>
              <a:latin typeface="Avenir Book" charset="0"/>
              <a:ea typeface="Avenir Book" charset="0"/>
              <a:cs typeface="Avenir Book" charset="0"/>
            </a:endParaRPr>
          </a:p>
        </p:txBody>
      </p:sp>
      <p:grpSp>
        <p:nvGrpSpPr>
          <p:cNvPr id="39" name="Shape 506"/>
          <p:cNvGrpSpPr/>
          <p:nvPr/>
        </p:nvGrpSpPr>
        <p:grpSpPr>
          <a:xfrm>
            <a:off x="543087" y="563235"/>
            <a:ext cx="285248" cy="291227"/>
            <a:chOff x="3951850" y="2985350"/>
            <a:chExt cx="407950" cy="416500"/>
          </a:xfrm>
        </p:grpSpPr>
        <p:sp>
          <p:nvSpPr>
            <p:cNvPr id="4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sp>
        <p:nvSpPr>
          <p:cNvPr id="7" name="Rectangle 6"/>
          <p:cNvSpPr/>
          <p:nvPr/>
        </p:nvSpPr>
        <p:spPr>
          <a:xfrm>
            <a:off x="2285924" y="1100721"/>
            <a:ext cx="4572000" cy="523220"/>
          </a:xfrm>
          <a:prstGeom prst="rect">
            <a:avLst/>
          </a:prstGeom>
        </p:spPr>
        <p:txBody>
          <a:bodyPr>
            <a:spAutoFit/>
          </a:bodyPr>
          <a:lstStyle/>
          <a:p>
            <a:pPr algn="ctr"/>
            <a:r>
              <a:rPr lang="en-US" b="1" dirty="0">
                <a:latin typeface="Avenir Book" charset="0"/>
                <a:ea typeface="Avenir Book" charset="0"/>
                <a:cs typeface="Avenir Book" charset="0"/>
              </a:rPr>
              <a:t>Cop In Madhya Pradesh Gets Thrashed Brutally For Issuing A Fine To A BJP Leader's Relatives</a:t>
            </a:r>
          </a:p>
        </p:txBody>
      </p:sp>
      <p:sp>
        <p:nvSpPr>
          <p:cNvPr id="16" name="Rectangle 15"/>
          <p:cNvSpPr/>
          <p:nvPr/>
        </p:nvSpPr>
        <p:spPr>
          <a:xfrm>
            <a:off x="1781062" y="3251250"/>
            <a:ext cx="5581725" cy="307777"/>
          </a:xfrm>
          <a:prstGeom prst="rect">
            <a:avLst/>
          </a:prstGeom>
        </p:spPr>
        <p:txBody>
          <a:bodyPr wrap="square">
            <a:spAutoFit/>
          </a:bodyPr>
          <a:lstStyle/>
          <a:p>
            <a:pPr algn="ctr"/>
            <a:r>
              <a:rPr lang="en-US" b="1" dirty="0">
                <a:latin typeface="Avenir Book" charset="0"/>
                <a:ea typeface="Avenir Book" charset="0"/>
                <a:cs typeface="Avenir Book" charset="0"/>
              </a:rPr>
              <a:t>Prison officers acted unlawfully in restraining inmate who later died</a:t>
            </a:r>
          </a:p>
        </p:txBody>
      </p:sp>
      <p:grpSp>
        <p:nvGrpSpPr>
          <p:cNvPr id="6" name="Group 5"/>
          <p:cNvGrpSpPr/>
          <p:nvPr/>
        </p:nvGrpSpPr>
        <p:grpSpPr>
          <a:xfrm rot="20822312">
            <a:off x="3269174" y="1639581"/>
            <a:ext cx="2472092" cy="2298872"/>
            <a:chOff x="3820758" y="2568110"/>
            <a:chExt cx="2022817" cy="2023259"/>
          </a:xfrm>
        </p:grpSpPr>
        <p:sp>
          <p:nvSpPr>
            <p:cNvPr id="4" name="Rectangle 3"/>
            <p:cNvSpPr/>
            <p:nvPr/>
          </p:nvSpPr>
          <p:spPr>
            <a:xfrm>
              <a:off x="3820758" y="2568110"/>
              <a:ext cx="2022817" cy="2023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975" y="2584769"/>
              <a:ext cx="2006600" cy="2006600"/>
            </a:xfrm>
            <a:prstGeom prst="rect">
              <a:avLst/>
            </a:prstGeom>
          </p:spPr>
        </p:pic>
      </p:grpSp>
    </p:spTree>
    <p:extLst>
      <p:ext uri="{BB962C8B-B14F-4D97-AF65-F5344CB8AC3E}">
        <p14:creationId xmlns:p14="http://schemas.microsoft.com/office/powerpoint/2010/main" val="3619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15</a:t>
            </a:fld>
            <a:endParaRPr lang="en">
              <a:solidFill>
                <a:srgbClr val="FFFFFF"/>
              </a:solidFill>
            </a:endParaRPr>
          </a:p>
        </p:txBody>
      </p:sp>
      <p:sp>
        <p:nvSpPr>
          <p:cNvPr id="3" name="TextBox 2"/>
          <p:cNvSpPr txBox="1"/>
          <p:nvPr/>
        </p:nvSpPr>
        <p:spPr>
          <a:xfrm>
            <a:off x="822250" y="1738622"/>
            <a:ext cx="7499350" cy="2308324"/>
          </a:xfrm>
          <a:prstGeom prst="rect">
            <a:avLst/>
          </a:prstGeom>
          <a:noFill/>
        </p:spPr>
        <p:txBody>
          <a:bodyPr wrap="square" rtlCol="0">
            <a:spAutoFit/>
          </a:bodyPr>
          <a:lstStyle/>
          <a:p>
            <a:pPr algn="ctr"/>
            <a:r>
              <a:rPr lang="en-US" sz="1800" dirty="0">
                <a:latin typeface="Avenir Book" charset="0"/>
                <a:ea typeface="Avenir Book" charset="0"/>
                <a:cs typeface="Avenir Book" charset="0"/>
              </a:rPr>
              <a:t>Text preprocessing is tedious. Hard to achieve zero-errors</a:t>
            </a:r>
          </a:p>
          <a:p>
            <a:pPr algn="ctr"/>
            <a:endParaRPr lang="en-US" sz="1800" dirty="0" smtClean="0">
              <a:latin typeface="Avenir Book" charset="0"/>
              <a:ea typeface="Avenir Book" charset="0"/>
              <a:cs typeface="Avenir Book" charset="0"/>
            </a:endParaRPr>
          </a:p>
          <a:p>
            <a:pPr algn="ctr"/>
            <a:r>
              <a:rPr lang="en-US" sz="1800" dirty="0" smtClean="0">
                <a:latin typeface="Avenir Book" charset="0"/>
                <a:ea typeface="Avenir Book" charset="0"/>
                <a:cs typeface="Avenir Book" charset="0"/>
              </a:rPr>
              <a:t>Small corpus of text for model to train on</a:t>
            </a:r>
          </a:p>
          <a:p>
            <a:pPr algn="ctr"/>
            <a:endParaRPr lang="en-US" sz="1800" dirty="0" smtClean="0">
              <a:latin typeface="Avenir Book" charset="0"/>
              <a:ea typeface="Avenir Book" charset="0"/>
              <a:cs typeface="Avenir Book" charset="0"/>
            </a:endParaRPr>
          </a:p>
          <a:p>
            <a:pPr algn="ctr"/>
            <a:r>
              <a:rPr lang="en-US" sz="1800" dirty="0" smtClean="0">
                <a:latin typeface="Avenir Book" charset="0"/>
                <a:ea typeface="Avenir Book" charset="0"/>
                <a:cs typeface="Avenir Book" charset="0"/>
              </a:rPr>
              <a:t>Models are not perfect. Even neural networks have their limitations</a:t>
            </a:r>
          </a:p>
          <a:p>
            <a:pPr algn="ctr"/>
            <a:endParaRPr lang="en-US" sz="1800" dirty="0" smtClean="0">
              <a:latin typeface="Avenir Book" charset="0"/>
              <a:ea typeface="Avenir Book" charset="0"/>
              <a:cs typeface="Avenir Book" charset="0"/>
            </a:endParaRPr>
          </a:p>
          <a:p>
            <a:pPr algn="ctr"/>
            <a:endParaRPr lang="en-US" sz="1800" dirty="0" smtClean="0">
              <a:latin typeface="Avenir Book" charset="0"/>
              <a:ea typeface="Avenir Book" charset="0"/>
              <a:cs typeface="Avenir Book" charset="0"/>
            </a:endParaRPr>
          </a:p>
          <a:p>
            <a:pPr algn="ctr"/>
            <a:endParaRPr lang="en-US" sz="1800" dirty="0">
              <a:solidFill>
                <a:schemeClr val="tx2">
                  <a:lumMod val="25000"/>
                </a:schemeClr>
              </a:solidFill>
              <a:latin typeface="Avenir Book" charset="0"/>
              <a:ea typeface="Avenir Book" charset="0"/>
              <a:cs typeface="Avenir Book" charset="0"/>
            </a:endParaRPr>
          </a:p>
        </p:txBody>
      </p:sp>
      <p:sp>
        <p:nvSpPr>
          <p:cNvPr id="34" name="Shape 116"/>
          <p:cNvSpPr txBox="1">
            <a:spLocks/>
          </p:cNvSpPr>
          <p:nvPr/>
        </p:nvSpPr>
        <p:spPr>
          <a:xfrm>
            <a:off x="929278" y="529881"/>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Limitations &amp; Conclusions</a:t>
            </a:r>
            <a:endParaRPr lang="en" sz="1800" dirty="0">
              <a:solidFill>
                <a:schemeClr val="tx2">
                  <a:lumMod val="25000"/>
                </a:schemeClr>
              </a:solidFill>
              <a:latin typeface="Avenir Book" charset="0"/>
              <a:ea typeface="Avenir Book" charset="0"/>
              <a:cs typeface="Avenir Book" charset="0"/>
            </a:endParaRPr>
          </a:p>
        </p:txBody>
      </p:sp>
      <p:grpSp>
        <p:nvGrpSpPr>
          <p:cNvPr id="53" name="Shape 425"/>
          <p:cNvGrpSpPr/>
          <p:nvPr/>
        </p:nvGrpSpPr>
        <p:grpSpPr>
          <a:xfrm>
            <a:off x="578108" y="532108"/>
            <a:ext cx="228963" cy="324283"/>
            <a:chOff x="3979850" y="1598950"/>
            <a:chExt cx="356825" cy="505375"/>
          </a:xfrm>
        </p:grpSpPr>
        <p:sp>
          <p:nvSpPr>
            <p:cNvPr id="54" name="Shape 426"/>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55" name="Shape 427"/>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spTree>
    <p:extLst>
      <p:ext uri="{BB962C8B-B14F-4D97-AF65-F5344CB8AC3E}">
        <p14:creationId xmlns:p14="http://schemas.microsoft.com/office/powerpoint/2010/main" val="4645630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4"/>
        <p:cNvGrpSpPr/>
        <p:nvPr/>
      </p:nvGrpSpPr>
      <p:grpSpPr>
        <a:xfrm>
          <a:off x="0" y="0"/>
          <a:ext cx="0" cy="0"/>
          <a:chOff x="0" y="0"/>
          <a:chExt cx="0" cy="0"/>
        </a:xfrm>
      </p:grpSpPr>
      <p:sp>
        <p:nvSpPr>
          <p:cNvPr id="125" name="Shape 125"/>
          <p:cNvSpPr txBox="1">
            <a:spLocks noGrp="1"/>
          </p:cNvSpPr>
          <p:nvPr>
            <p:ph type="ctrTitle" idx="4294967295"/>
          </p:nvPr>
        </p:nvSpPr>
        <p:spPr>
          <a:xfrm>
            <a:off x="1275075" y="1278553"/>
            <a:ext cx="6593700" cy="1057800"/>
          </a:xfrm>
          <a:prstGeom prst="rect">
            <a:avLst/>
          </a:prstGeom>
        </p:spPr>
        <p:txBody>
          <a:bodyPr wrap="square" lIns="91425" tIns="91425" rIns="91425" bIns="91425" anchor="ctr" anchorCtr="0">
            <a:noAutofit/>
          </a:bodyPr>
          <a:lstStyle/>
          <a:p>
            <a:pPr lvl="0" algn="ctr">
              <a:spcBef>
                <a:spcPts val="0"/>
              </a:spcBef>
              <a:buNone/>
            </a:pPr>
            <a:r>
              <a:rPr lang="en-US" sz="3200" dirty="0" smtClean="0">
                <a:solidFill>
                  <a:srgbClr val="FFA800"/>
                </a:solidFill>
                <a:latin typeface="Avenir Book" charset="0"/>
                <a:ea typeface="Avenir Book" charset="0"/>
                <a:cs typeface="Avenir Book" charset="0"/>
              </a:rPr>
              <a:t>The End</a:t>
            </a:r>
            <a:endParaRPr lang="en" sz="3200" dirty="0">
              <a:solidFill>
                <a:srgbClr val="FFA800"/>
              </a:solidFill>
              <a:latin typeface="Avenir Book" charset="0"/>
              <a:ea typeface="Avenir Book" charset="0"/>
              <a:cs typeface="Avenir Book" charset="0"/>
            </a:endParaRPr>
          </a:p>
        </p:txBody>
      </p:sp>
      <p:sp>
        <p:nvSpPr>
          <p:cNvPr id="127" name="Shape 127"/>
          <p:cNvSpPr txBox="1">
            <a:spLocks noGrp="1"/>
          </p:cNvSpPr>
          <p:nvPr>
            <p:ph type="sldNum" idx="12"/>
          </p:nvPr>
        </p:nvSpPr>
        <p:spPr>
          <a:xfrm>
            <a:off x="4303575" y="4606750"/>
            <a:ext cx="536700" cy="536700"/>
          </a:xfrm>
          <a:prstGeom prst="rect">
            <a:avLst/>
          </a:prstGeom>
        </p:spPr>
        <p:txBody>
          <a:bodyPr wrap="square" lIns="91425" tIns="91425" rIns="91425" bIns="91425" anchor="ctr" anchorCtr="0">
            <a:noAutofit/>
          </a:bodyPr>
          <a:lstStyle/>
          <a:p>
            <a:pPr lvl="0" algn="ctr">
              <a:spcBef>
                <a:spcPts val="0"/>
              </a:spcBef>
              <a:buNone/>
            </a:pPr>
            <a:fld id="{00000000-1234-1234-1234-123412341234}" type="slidenum">
              <a:rPr lang="en"/>
              <a:pPr lvl="0" algn="ctr">
                <a:spcBef>
                  <a:spcPts val="0"/>
                </a:spcBef>
                <a:buNone/>
              </a:pPr>
              <a:t>16</a:t>
            </a:fld>
            <a:endParaRPr lang="en"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5275" y="2190303"/>
            <a:ext cx="2451100" cy="1660637"/>
          </a:xfrm>
          <a:prstGeom prst="rect">
            <a:avLst/>
          </a:prstGeom>
        </p:spPr>
      </p:pic>
      <p:sp>
        <p:nvSpPr>
          <p:cNvPr id="6" name="Shape 125"/>
          <p:cNvSpPr txBox="1">
            <a:spLocks/>
          </p:cNvSpPr>
          <p:nvPr/>
        </p:nvSpPr>
        <p:spPr>
          <a:xfrm>
            <a:off x="1363975" y="3916099"/>
            <a:ext cx="6593700" cy="38259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pPr algn="ctr"/>
            <a:r>
              <a:rPr lang="en-US" sz="1000" dirty="0" smtClean="0">
                <a:solidFill>
                  <a:schemeClr val="bg1"/>
                </a:solidFill>
                <a:latin typeface="Avenir Book" charset="0"/>
                <a:ea typeface="Avenir Book" charset="0"/>
                <a:cs typeface="Avenir Book" charset="0"/>
              </a:rPr>
              <a:t>Now we are all officially unemployed</a:t>
            </a:r>
            <a:r>
              <a:rPr lang="mr-IN" sz="1000" dirty="0" smtClean="0">
                <a:solidFill>
                  <a:schemeClr val="bg1"/>
                </a:solidFill>
                <a:latin typeface="Avenir Book" charset="0"/>
                <a:ea typeface="Avenir Book" charset="0"/>
                <a:cs typeface="Avenir Book" charset="0"/>
              </a:rPr>
              <a:t>…</a:t>
            </a:r>
            <a:endParaRPr lang="en" sz="10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6824275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lvl="0" algn="ctr" rtl="0">
              <a:spcBef>
                <a:spcPts val="0"/>
              </a:spcBef>
              <a:buNone/>
            </a:pPr>
            <a:fld id="{00000000-1234-1234-1234-123412341234}" type="slidenum">
              <a:rPr lang="en" smtClean="0">
                <a:solidFill>
                  <a:srgbClr val="294667"/>
                </a:solidFill>
              </a:rPr>
              <a:t>17</a:t>
            </a:fld>
            <a:endParaRPr lang="en">
              <a:solidFill>
                <a:srgbClr val="294667"/>
              </a:solidFill>
            </a:endParaRPr>
          </a:p>
        </p:txBody>
      </p:sp>
      <p:sp>
        <p:nvSpPr>
          <p:cNvPr id="6" name="TextBox 5"/>
          <p:cNvSpPr txBox="1"/>
          <p:nvPr/>
        </p:nvSpPr>
        <p:spPr>
          <a:xfrm>
            <a:off x="3920945" y="2113936"/>
            <a:ext cx="1301959" cy="400110"/>
          </a:xfrm>
          <a:prstGeom prst="rect">
            <a:avLst/>
          </a:prstGeom>
          <a:noFill/>
        </p:spPr>
        <p:txBody>
          <a:bodyPr wrap="none" rtlCol="0">
            <a:spAutoFit/>
          </a:bodyPr>
          <a:lstStyle/>
          <a:p>
            <a:r>
              <a:rPr lang="en-US" sz="2000" b="1" dirty="0" smtClean="0">
                <a:solidFill>
                  <a:schemeClr val="bg1"/>
                </a:solidFill>
                <a:latin typeface="Avenir Book" charset="0"/>
                <a:ea typeface="Avenir Book" charset="0"/>
                <a:cs typeface="Avenir Book" charset="0"/>
              </a:rPr>
              <a:t>Appendix</a:t>
            </a:r>
            <a:endParaRPr lang="en-US" sz="2000" b="1"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576763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18</a:t>
            </a:fld>
            <a:endParaRPr lang="en">
              <a:solidFill>
                <a:srgbClr val="FFFFFF"/>
              </a:solidFill>
            </a:endParaRPr>
          </a:p>
        </p:txBody>
      </p:sp>
      <p:sp>
        <p:nvSpPr>
          <p:cNvPr id="22" name="Shape 116"/>
          <p:cNvSpPr txBox="1">
            <a:spLocks/>
          </p:cNvSpPr>
          <p:nvPr/>
        </p:nvSpPr>
        <p:spPr>
          <a:xfrm>
            <a:off x="959047" y="547565"/>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Data</a:t>
            </a:r>
            <a:endParaRPr lang="en" sz="1800" dirty="0">
              <a:solidFill>
                <a:schemeClr val="tx2">
                  <a:lumMod val="25000"/>
                </a:schemeClr>
              </a:solidFill>
              <a:latin typeface="Avenir Book" charset="0"/>
              <a:ea typeface="Avenir Book" charset="0"/>
              <a:cs typeface="Avenir Book" charset="0"/>
            </a:endParaRPr>
          </a:p>
        </p:txBody>
      </p:sp>
      <p:grpSp>
        <p:nvGrpSpPr>
          <p:cNvPr id="29" name="Shape 547"/>
          <p:cNvGrpSpPr/>
          <p:nvPr/>
        </p:nvGrpSpPr>
        <p:grpSpPr>
          <a:xfrm>
            <a:off x="498109" y="564840"/>
            <a:ext cx="338731" cy="245847"/>
            <a:chOff x="4604550" y="3714775"/>
            <a:chExt cx="439625" cy="319075"/>
          </a:xfrm>
        </p:grpSpPr>
        <p:sp>
          <p:nvSpPr>
            <p:cNvPr id="30" name="Shape 548"/>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31" name="Shape 549"/>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686" y="1124006"/>
            <a:ext cx="7694477" cy="3305374"/>
          </a:xfrm>
          <a:prstGeom prst="rect">
            <a:avLst/>
          </a:prstGeom>
        </p:spPr>
      </p:pic>
    </p:spTree>
    <p:extLst>
      <p:ext uri="{BB962C8B-B14F-4D97-AF65-F5344CB8AC3E}">
        <p14:creationId xmlns:p14="http://schemas.microsoft.com/office/powerpoint/2010/main" val="11657876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19</a:t>
            </a:fld>
            <a:endParaRPr lang="en">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982" y="366645"/>
            <a:ext cx="6761704" cy="424010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56" y="829340"/>
            <a:ext cx="1680661" cy="3516726"/>
          </a:xfrm>
          <a:prstGeom prst="rect">
            <a:avLst/>
          </a:prstGeom>
        </p:spPr>
      </p:pic>
      <p:sp>
        <p:nvSpPr>
          <p:cNvPr id="13" name="TextBox 12"/>
          <p:cNvSpPr txBox="1"/>
          <p:nvPr/>
        </p:nvSpPr>
        <p:spPr>
          <a:xfrm>
            <a:off x="516731" y="419964"/>
            <a:ext cx="1500732" cy="307777"/>
          </a:xfrm>
          <a:prstGeom prst="rect">
            <a:avLst/>
          </a:prstGeom>
          <a:noFill/>
        </p:spPr>
        <p:txBody>
          <a:bodyPr wrap="none" rtlCol="0">
            <a:spAutoFit/>
          </a:bodyPr>
          <a:lstStyle/>
          <a:p>
            <a:r>
              <a:rPr lang="en-US" b="1" dirty="0" smtClean="0">
                <a:latin typeface="Avenir Book" charset="0"/>
                <a:ea typeface="Avenir Book" charset="0"/>
                <a:cs typeface="Avenir Book" charset="0"/>
              </a:rPr>
              <a:t>Topic Modeling</a:t>
            </a:r>
            <a:endParaRPr lang="en-US" b="1" dirty="0">
              <a:latin typeface="Avenir Book" charset="0"/>
              <a:ea typeface="Avenir Book" charset="0"/>
              <a:cs typeface="Avenir Book" charset="0"/>
            </a:endParaRPr>
          </a:p>
        </p:txBody>
      </p:sp>
    </p:spTree>
    <p:extLst>
      <p:ext uri="{BB962C8B-B14F-4D97-AF65-F5344CB8AC3E}">
        <p14:creationId xmlns:p14="http://schemas.microsoft.com/office/powerpoint/2010/main" val="159332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9000" b="-59000"/>
          </a:stretch>
        </a:blip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34705" y="796375"/>
            <a:ext cx="5218800" cy="669300"/>
          </a:xfrm>
          <a:prstGeom prst="rect">
            <a:avLst/>
          </a:prstGeom>
        </p:spPr>
        <p:txBody>
          <a:bodyPr wrap="square" lIns="91425" tIns="91425" rIns="91425" bIns="91425" anchor="b" anchorCtr="0">
            <a:noAutofit/>
          </a:bodyPr>
          <a:lstStyle/>
          <a:p>
            <a:pPr lvl="0" rtl="0">
              <a:spcBef>
                <a:spcPts val="0"/>
              </a:spcBef>
              <a:buNone/>
            </a:pPr>
            <a:endParaRPr lang="en" sz="1800" dirty="0">
              <a:latin typeface="Avenir Book" charset="0"/>
              <a:ea typeface="Avenir Book" charset="0"/>
              <a:cs typeface="Avenir Book" charset="0"/>
            </a:endParaRPr>
          </a:p>
        </p:txBody>
      </p:sp>
      <p:sp>
        <p:nvSpPr>
          <p:cNvPr id="118" name="Shape 118"/>
          <p:cNvSpPr txBox="1">
            <a:spLocks noGrp="1"/>
          </p:cNvSpPr>
          <p:nvPr>
            <p:ph type="body" idx="2"/>
          </p:nvPr>
        </p:nvSpPr>
        <p:spPr>
          <a:xfrm>
            <a:off x="6294350" y="4078825"/>
            <a:ext cx="2713200" cy="454200"/>
          </a:xfrm>
          <a:prstGeom prst="rect">
            <a:avLst/>
          </a:prstGeom>
        </p:spPr>
        <p:txBody>
          <a:bodyPr wrap="square" lIns="91425" tIns="91425" rIns="91425" bIns="91425" anchor="b" anchorCtr="0">
            <a:noAutofit/>
          </a:bodyPr>
          <a:lstStyle/>
          <a:p>
            <a:pPr lvl="0" rtl="0">
              <a:spcBef>
                <a:spcPts val="0"/>
              </a:spcBef>
              <a:spcAft>
                <a:spcPts val="0"/>
              </a:spcAft>
              <a:buNone/>
            </a:pPr>
            <a:endParaRPr lang="en" sz="600" dirty="0">
              <a:solidFill>
                <a:srgbClr val="FFA800"/>
              </a:solidFill>
              <a:latin typeface="Avenir Book" charset="0"/>
              <a:ea typeface="Avenir Book" charset="0"/>
              <a:cs typeface="Avenir Book" charset="0"/>
            </a:endParaRPr>
          </a:p>
        </p:txBody>
      </p:sp>
      <p:sp>
        <p:nvSpPr>
          <p:cNvPr id="119" name="Shape 119"/>
          <p:cNvSpPr txBox="1">
            <a:spLocks noGrp="1"/>
          </p:cNvSpPr>
          <p:nvPr>
            <p:ph type="sldNum" idx="12"/>
          </p:nvPr>
        </p:nvSpPr>
        <p:spPr>
          <a:xfrm>
            <a:off x="-6000" y="0"/>
            <a:ext cx="548700" cy="536700"/>
          </a:xfrm>
          <a:prstGeom prst="rect">
            <a:avLst/>
          </a:prstGeom>
        </p:spPr>
        <p:txBody>
          <a:bodyPr wrap="square" lIns="91425" tIns="91425" rIns="91425" bIns="91425" anchor="ctr" anchorCtr="0">
            <a:noAutofit/>
          </a:bodyPr>
          <a:lstStyle/>
          <a:p>
            <a:pPr lvl="0" algn="ctr">
              <a:spcBef>
                <a:spcPts val="0"/>
              </a:spcBef>
              <a:buNone/>
            </a:pPr>
            <a:fld id="{00000000-1234-1234-1234-123412341234}" type="slidenum">
              <a:rPr lang="en">
                <a:solidFill>
                  <a:srgbClr val="294667"/>
                </a:solidFill>
                <a:latin typeface="Avenir Book" charset="0"/>
                <a:ea typeface="Avenir Book" charset="0"/>
                <a:cs typeface="Avenir Book" charset="0"/>
              </a:rPr>
              <a:pPr lvl="0" algn="ctr">
                <a:spcBef>
                  <a:spcPts val="0"/>
                </a:spcBef>
                <a:buNone/>
              </a:pPr>
              <a:t>2</a:t>
            </a:fld>
            <a:endParaRPr lang="en" dirty="0">
              <a:solidFill>
                <a:srgbClr val="294667"/>
              </a:solidFill>
              <a:latin typeface="Avenir Book" charset="0"/>
              <a:ea typeface="Avenir Book" charset="0"/>
              <a:cs typeface="Avenir Book" charset="0"/>
            </a:endParaRPr>
          </a:p>
        </p:txBody>
      </p:sp>
      <p:sp>
        <p:nvSpPr>
          <p:cNvPr id="120" name="Shape 120"/>
          <p:cNvSpPr txBox="1">
            <a:spLocks noGrp="1"/>
          </p:cNvSpPr>
          <p:nvPr>
            <p:ph type="body" idx="1"/>
          </p:nvPr>
        </p:nvSpPr>
        <p:spPr>
          <a:xfrm>
            <a:off x="434325" y="1891950"/>
            <a:ext cx="5219180" cy="2881800"/>
          </a:xfrm>
          <a:prstGeom prst="rect">
            <a:avLst/>
          </a:prstGeom>
        </p:spPr>
        <p:txBody>
          <a:bodyPr wrap="square" lIns="91425" tIns="91425" rIns="91425" bIns="91425" anchor="t" anchorCtr="0">
            <a:noAutofit/>
          </a:bodyPr>
          <a:lstStyle/>
          <a:p>
            <a:pPr lvl="0">
              <a:spcBef>
                <a:spcPts val="0"/>
              </a:spcBef>
              <a:buClr>
                <a:schemeClr val="dk1"/>
              </a:buClr>
              <a:buSzPct val="100000"/>
              <a:buFont typeface="Arial"/>
              <a:buNone/>
            </a:pPr>
            <a:r>
              <a:rPr lang="en-US" sz="2800" b="1" dirty="0" smtClean="0">
                <a:latin typeface="Avenir Book" charset="0"/>
                <a:ea typeface="Avenir Book" charset="0"/>
                <a:cs typeface="Avenir Book" charset="0"/>
              </a:rPr>
              <a:t>“Click Or Click Not</a:t>
            </a:r>
            <a:r>
              <a:rPr lang="mr-IN" sz="2800" b="1" dirty="0" smtClean="0">
                <a:latin typeface="Avenir Book" charset="0"/>
                <a:ea typeface="Avenir Book" charset="0"/>
                <a:cs typeface="Avenir Book" charset="0"/>
              </a:rPr>
              <a:t>…</a:t>
            </a:r>
            <a:endParaRPr lang="en-US" sz="2800" b="1" dirty="0" smtClean="0">
              <a:latin typeface="Avenir Book" charset="0"/>
              <a:ea typeface="Avenir Book" charset="0"/>
              <a:cs typeface="Avenir Book" charset="0"/>
            </a:endParaRPr>
          </a:p>
          <a:p>
            <a:pPr lvl="0">
              <a:spcBef>
                <a:spcPts val="0"/>
              </a:spcBef>
              <a:buClr>
                <a:schemeClr val="dk1"/>
              </a:buClr>
              <a:buSzPct val="100000"/>
              <a:buFont typeface="Arial"/>
              <a:buNone/>
            </a:pPr>
            <a:r>
              <a:rPr lang="en-US" sz="2800" b="1" dirty="0" smtClean="0">
                <a:latin typeface="Avenir Book" charset="0"/>
                <a:ea typeface="Avenir Book" charset="0"/>
                <a:cs typeface="Avenir Book" charset="0"/>
              </a:rPr>
              <a:t>There Is No Try”</a:t>
            </a:r>
            <a:endParaRPr sz="2800" dirty="0">
              <a:latin typeface="Avenir Book" charset="0"/>
              <a:ea typeface="Avenir Book" charset="0"/>
              <a:cs typeface="Avenir Book"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8205" y="2888550"/>
            <a:ext cx="1960145" cy="888599"/>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20</a:t>
            </a:fld>
            <a:endParaRPr lang="en">
              <a:solidFill>
                <a:srgbClr val="FFFFFF"/>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25" y="453293"/>
            <a:ext cx="4072600" cy="398594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31" y="811476"/>
            <a:ext cx="2827905" cy="13423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731" y="2183651"/>
            <a:ext cx="2570717" cy="129414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731" y="3507608"/>
            <a:ext cx="2699546" cy="1282431"/>
          </a:xfrm>
          <a:prstGeom prst="rect">
            <a:avLst/>
          </a:prstGeom>
        </p:spPr>
      </p:pic>
      <p:sp>
        <p:nvSpPr>
          <p:cNvPr id="7" name="TextBox 6"/>
          <p:cNvSpPr txBox="1"/>
          <p:nvPr/>
        </p:nvSpPr>
        <p:spPr>
          <a:xfrm>
            <a:off x="516731" y="419964"/>
            <a:ext cx="2335896" cy="307777"/>
          </a:xfrm>
          <a:prstGeom prst="rect">
            <a:avLst/>
          </a:prstGeom>
          <a:noFill/>
        </p:spPr>
        <p:txBody>
          <a:bodyPr wrap="none" rtlCol="0">
            <a:spAutoFit/>
          </a:bodyPr>
          <a:lstStyle/>
          <a:p>
            <a:r>
              <a:rPr lang="en-US" b="1" smtClean="0">
                <a:latin typeface="Avenir Book" charset="0"/>
                <a:ea typeface="Avenir Book" charset="0"/>
                <a:cs typeface="Avenir Book" charset="0"/>
              </a:rPr>
              <a:t>Word2Vec Implementation</a:t>
            </a:r>
            <a:endParaRPr lang="en-US" b="1">
              <a:latin typeface="Avenir Book" charset="0"/>
              <a:ea typeface="Avenir Book" charset="0"/>
              <a:cs typeface="Avenir Book" charset="0"/>
            </a:endParaRPr>
          </a:p>
        </p:txBody>
      </p:sp>
    </p:spTree>
    <p:extLst>
      <p:ext uri="{BB962C8B-B14F-4D97-AF65-F5344CB8AC3E}">
        <p14:creationId xmlns:p14="http://schemas.microsoft.com/office/powerpoint/2010/main" val="27428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21</a:t>
            </a:fld>
            <a:endParaRPr lang="en">
              <a:solidFill>
                <a:srgbClr val="FFFFFF"/>
              </a:solidFill>
            </a:endParaRPr>
          </a:p>
        </p:txBody>
      </p:sp>
      <p:sp>
        <p:nvSpPr>
          <p:cNvPr id="33" name="Shape 116"/>
          <p:cNvSpPr txBox="1">
            <a:spLocks/>
          </p:cNvSpPr>
          <p:nvPr/>
        </p:nvSpPr>
        <p:spPr>
          <a:xfrm>
            <a:off x="939909" y="534995"/>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Findings</a:t>
            </a:r>
            <a:endParaRPr lang="en" sz="1800" dirty="0">
              <a:solidFill>
                <a:schemeClr val="tx2">
                  <a:lumMod val="25000"/>
                </a:schemeClr>
              </a:solidFill>
              <a:latin typeface="Avenir Book" charset="0"/>
              <a:ea typeface="Avenir Book" charset="0"/>
              <a:cs typeface="Avenir Book" charset="0"/>
            </a:endParaRPr>
          </a:p>
        </p:txBody>
      </p:sp>
      <p:grpSp>
        <p:nvGrpSpPr>
          <p:cNvPr id="39" name="Shape 506"/>
          <p:cNvGrpSpPr/>
          <p:nvPr/>
        </p:nvGrpSpPr>
        <p:grpSpPr>
          <a:xfrm>
            <a:off x="543087" y="563235"/>
            <a:ext cx="285248" cy="291227"/>
            <a:chOff x="3951850" y="2985350"/>
            <a:chExt cx="407950" cy="416500"/>
          </a:xfrm>
        </p:grpSpPr>
        <p:sp>
          <p:nvSpPr>
            <p:cNvPr id="4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sp>
        <p:nvSpPr>
          <p:cNvPr id="11" name="TextBox 10"/>
          <p:cNvSpPr txBox="1"/>
          <p:nvPr/>
        </p:nvSpPr>
        <p:spPr>
          <a:xfrm>
            <a:off x="476844" y="1730391"/>
            <a:ext cx="3826732" cy="738664"/>
          </a:xfrm>
          <a:prstGeom prst="rect">
            <a:avLst/>
          </a:prstGeom>
          <a:noFill/>
        </p:spPr>
        <p:txBody>
          <a:bodyPr wrap="square" rtlCol="0">
            <a:spAutoFit/>
          </a:bodyPr>
          <a:lstStyle/>
          <a:p>
            <a:pPr marL="285750" indent="-285750">
              <a:buFont typeface="Arial" charset="0"/>
              <a:buChar char="•"/>
            </a:pPr>
            <a:r>
              <a:rPr lang="en-US" dirty="0" smtClean="0">
                <a:latin typeface="Avenir Book" charset="0"/>
                <a:ea typeface="Avenir Book" charset="0"/>
                <a:cs typeface="Avenir Book" charset="0"/>
              </a:rPr>
              <a:t>Balancing the dataset achieved the highest recall score of 0.71 under Naïve Bayes (multinomial) model</a:t>
            </a:r>
            <a:endParaRPr lang="en-US" dirty="0">
              <a:solidFill>
                <a:schemeClr val="tx2">
                  <a:lumMod val="25000"/>
                </a:schemeClr>
              </a:solidFill>
              <a:latin typeface="Avenir Book" charset="0"/>
              <a:ea typeface="Avenir Book" charset="0"/>
              <a:cs typeface="Avenir Book"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286" y="1937555"/>
            <a:ext cx="3630637" cy="633354"/>
          </a:xfrm>
          <a:prstGeom prst="rect">
            <a:avLst/>
          </a:prstGeom>
        </p:spPr>
      </p:pic>
      <p:sp>
        <p:nvSpPr>
          <p:cNvPr id="13" name="TextBox 12"/>
          <p:cNvSpPr txBox="1"/>
          <p:nvPr/>
        </p:nvSpPr>
        <p:spPr>
          <a:xfrm>
            <a:off x="4485109" y="1538556"/>
            <a:ext cx="4085325" cy="307777"/>
          </a:xfrm>
          <a:prstGeom prst="rect">
            <a:avLst/>
          </a:prstGeom>
          <a:solidFill>
            <a:schemeClr val="tx2">
              <a:lumMod val="25000"/>
            </a:schemeClr>
          </a:solidFill>
        </p:spPr>
        <p:txBody>
          <a:bodyPr wrap="square" rtlCol="0">
            <a:spAutoFit/>
          </a:bodyPr>
          <a:lstStyle/>
          <a:p>
            <a:pPr algn="ctr"/>
            <a:r>
              <a:rPr lang="en-US" b="1" dirty="0" smtClean="0">
                <a:solidFill>
                  <a:schemeClr val="bg1"/>
                </a:solidFill>
                <a:latin typeface="Avenir Book" charset="0"/>
                <a:ea typeface="Avenir Book" charset="0"/>
                <a:cs typeface="Avenir Book" charset="0"/>
              </a:rPr>
              <a:t>Unigram Multinomial NB </a:t>
            </a:r>
            <a:endParaRPr lang="en-US" b="1"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9012051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22</a:t>
            </a:fld>
            <a:endParaRPr lang="en">
              <a:solidFill>
                <a:srgbClr val="FFFFFF"/>
              </a:solidFill>
            </a:endParaRPr>
          </a:p>
        </p:txBody>
      </p:sp>
      <p:sp>
        <p:nvSpPr>
          <p:cNvPr id="33" name="Shape 116"/>
          <p:cNvSpPr txBox="1">
            <a:spLocks/>
          </p:cNvSpPr>
          <p:nvPr/>
        </p:nvSpPr>
        <p:spPr>
          <a:xfrm>
            <a:off x="939909" y="534995"/>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Findings</a:t>
            </a:r>
            <a:endParaRPr lang="en" sz="1800" dirty="0">
              <a:solidFill>
                <a:schemeClr val="tx2">
                  <a:lumMod val="25000"/>
                </a:schemeClr>
              </a:solidFill>
              <a:latin typeface="Avenir Book" charset="0"/>
              <a:ea typeface="Avenir Book" charset="0"/>
              <a:cs typeface="Avenir Book" charset="0"/>
            </a:endParaRPr>
          </a:p>
        </p:txBody>
      </p:sp>
      <p:grpSp>
        <p:nvGrpSpPr>
          <p:cNvPr id="39" name="Shape 506"/>
          <p:cNvGrpSpPr/>
          <p:nvPr/>
        </p:nvGrpSpPr>
        <p:grpSpPr>
          <a:xfrm>
            <a:off x="543087" y="563235"/>
            <a:ext cx="285248" cy="291227"/>
            <a:chOff x="3951850" y="2985350"/>
            <a:chExt cx="407950" cy="416500"/>
          </a:xfrm>
        </p:grpSpPr>
        <p:sp>
          <p:nvSpPr>
            <p:cNvPr id="4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sp>
        <p:nvSpPr>
          <p:cNvPr id="11" name="TextBox 10"/>
          <p:cNvSpPr txBox="1"/>
          <p:nvPr/>
        </p:nvSpPr>
        <p:spPr>
          <a:xfrm>
            <a:off x="476844" y="1730391"/>
            <a:ext cx="2954614" cy="1169551"/>
          </a:xfrm>
          <a:prstGeom prst="rect">
            <a:avLst/>
          </a:prstGeom>
          <a:noFill/>
        </p:spPr>
        <p:txBody>
          <a:bodyPr wrap="square" rtlCol="0">
            <a:spAutoFit/>
          </a:bodyPr>
          <a:lstStyle/>
          <a:p>
            <a:pPr marL="285750" indent="-285750">
              <a:buFont typeface="Arial" charset="0"/>
              <a:buChar char="•"/>
            </a:pPr>
            <a:r>
              <a:rPr lang="en-US" dirty="0" smtClean="0">
                <a:latin typeface="Avenir Book" charset="0"/>
                <a:ea typeface="Avenir Book" charset="0"/>
                <a:cs typeface="Avenir Book" charset="0"/>
              </a:rPr>
              <a:t>Use of LSTM RNNs improved accuracy score to 0.82, but model is easily </a:t>
            </a:r>
            <a:r>
              <a:rPr lang="en-US" dirty="0" err="1" smtClean="0">
                <a:latin typeface="Avenir Book" charset="0"/>
                <a:ea typeface="Avenir Book" charset="0"/>
                <a:cs typeface="Avenir Book" charset="0"/>
              </a:rPr>
              <a:t>overtrained</a:t>
            </a:r>
            <a:endParaRPr lang="en-US" dirty="0" smtClean="0">
              <a:latin typeface="Avenir Book" charset="0"/>
              <a:ea typeface="Avenir Book" charset="0"/>
              <a:cs typeface="Avenir Book" charset="0"/>
            </a:endParaRPr>
          </a:p>
          <a:p>
            <a:pPr marL="285750" indent="-285750">
              <a:buFont typeface="Arial" charset="0"/>
              <a:buChar char="•"/>
            </a:pPr>
            <a:endParaRPr lang="en-US" dirty="0" smtClean="0">
              <a:latin typeface="Avenir Book" charset="0"/>
              <a:ea typeface="Avenir Book" charset="0"/>
              <a:cs typeface="Avenir Book" charset="0"/>
            </a:endParaRPr>
          </a:p>
          <a:p>
            <a:pPr marL="285750" indent="-285750">
              <a:buFont typeface="Arial" charset="0"/>
              <a:buChar char="•"/>
            </a:pPr>
            <a:endParaRPr lang="en-US" dirty="0">
              <a:solidFill>
                <a:schemeClr val="tx2">
                  <a:lumMod val="25000"/>
                </a:schemeClr>
              </a:solidFill>
              <a:latin typeface="Avenir Book" charset="0"/>
              <a:ea typeface="Avenir Book" charset="0"/>
              <a:cs typeface="Avenir Book"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887" y="1512548"/>
            <a:ext cx="5267963" cy="2498371"/>
          </a:xfrm>
          <a:prstGeom prst="rect">
            <a:avLst/>
          </a:prstGeom>
        </p:spPr>
      </p:pic>
      <p:sp>
        <p:nvSpPr>
          <p:cNvPr id="16" name="TextBox 15"/>
          <p:cNvSpPr txBox="1"/>
          <p:nvPr/>
        </p:nvSpPr>
        <p:spPr>
          <a:xfrm>
            <a:off x="3593551" y="943797"/>
            <a:ext cx="5186655" cy="307777"/>
          </a:xfrm>
          <a:prstGeom prst="rect">
            <a:avLst/>
          </a:prstGeom>
          <a:solidFill>
            <a:schemeClr val="tx2">
              <a:lumMod val="25000"/>
            </a:schemeClr>
          </a:solidFill>
        </p:spPr>
        <p:txBody>
          <a:bodyPr wrap="square" rtlCol="0">
            <a:spAutoFit/>
          </a:bodyPr>
          <a:lstStyle/>
          <a:p>
            <a:pPr algn="ctr"/>
            <a:r>
              <a:rPr lang="en-US" b="1" dirty="0" smtClean="0">
                <a:solidFill>
                  <a:schemeClr val="bg1"/>
                </a:solidFill>
                <a:latin typeface="Avenir Book" charset="0"/>
                <a:ea typeface="Avenir Book" charset="0"/>
                <a:cs typeface="Avenir Book" charset="0"/>
              </a:rPr>
              <a:t>LSTM: 128 cells, 1 Dense output, sigmoid activation</a:t>
            </a:r>
            <a:endParaRPr lang="en-US" b="1"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8335129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23</a:t>
            </a:fld>
            <a:endParaRPr lang="en">
              <a:solidFill>
                <a:srgbClr val="FFFFFF"/>
              </a:solidFill>
            </a:endParaRPr>
          </a:p>
        </p:txBody>
      </p:sp>
      <p:sp>
        <p:nvSpPr>
          <p:cNvPr id="33" name="Shape 116"/>
          <p:cNvSpPr txBox="1">
            <a:spLocks/>
          </p:cNvSpPr>
          <p:nvPr/>
        </p:nvSpPr>
        <p:spPr>
          <a:xfrm>
            <a:off x="939909" y="534995"/>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Findings</a:t>
            </a:r>
            <a:endParaRPr lang="en" sz="1800" dirty="0">
              <a:solidFill>
                <a:schemeClr val="tx2">
                  <a:lumMod val="25000"/>
                </a:schemeClr>
              </a:solidFill>
              <a:latin typeface="Avenir Book" charset="0"/>
              <a:ea typeface="Avenir Book" charset="0"/>
              <a:cs typeface="Avenir Book" charset="0"/>
            </a:endParaRPr>
          </a:p>
        </p:txBody>
      </p:sp>
      <p:grpSp>
        <p:nvGrpSpPr>
          <p:cNvPr id="39" name="Shape 506"/>
          <p:cNvGrpSpPr/>
          <p:nvPr/>
        </p:nvGrpSpPr>
        <p:grpSpPr>
          <a:xfrm>
            <a:off x="543087" y="563235"/>
            <a:ext cx="285248" cy="291227"/>
            <a:chOff x="3951850" y="2985350"/>
            <a:chExt cx="407950" cy="416500"/>
          </a:xfrm>
        </p:grpSpPr>
        <p:sp>
          <p:nvSpPr>
            <p:cNvPr id="4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graphicFrame>
        <p:nvGraphicFramePr>
          <p:cNvPr id="11" name="Chart 10"/>
          <p:cNvGraphicFramePr>
            <a:graphicFrameLocks/>
          </p:cNvGraphicFramePr>
          <p:nvPr>
            <p:extLst>
              <p:ext uri="{D42A27DB-BD31-4B8C-83A1-F6EECF244321}">
                <p14:modId xmlns:p14="http://schemas.microsoft.com/office/powerpoint/2010/main" val="1173496220"/>
              </p:ext>
            </p:extLst>
          </p:nvPr>
        </p:nvGraphicFramePr>
        <p:xfrm>
          <a:off x="225893" y="628102"/>
          <a:ext cx="8672400" cy="397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10821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24</a:t>
            </a:fld>
            <a:endParaRPr lang="en">
              <a:solidFill>
                <a:srgbClr val="FFFFFF"/>
              </a:solidFill>
            </a:endParaRPr>
          </a:p>
        </p:txBody>
      </p:sp>
      <p:sp>
        <p:nvSpPr>
          <p:cNvPr id="33" name="Shape 116"/>
          <p:cNvSpPr txBox="1">
            <a:spLocks/>
          </p:cNvSpPr>
          <p:nvPr/>
        </p:nvSpPr>
        <p:spPr>
          <a:xfrm>
            <a:off x="939909" y="534995"/>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Findings</a:t>
            </a:r>
            <a:endParaRPr lang="en" sz="1800" dirty="0">
              <a:solidFill>
                <a:schemeClr val="tx2">
                  <a:lumMod val="25000"/>
                </a:schemeClr>
              </a:solidFill>
              <a:latin typeface="Avenir Book" charset="0"/>
              <a:ea typeface="Avenir Book" charset="0"/>
              <a:cs typeface="Avenir Book" charset="0"/>
            </a:endParaRPr>
          </a:p>
        </p:txBody>
      </p:sp>
      <p:grpSp>
        <p:nvGrpSpPr>
          <p:cNvPr id="39" name="Shape 506"/>
          <p:cNvGrpSpPr/>
          <p:nvPr/>
        </p:nvGrpSpPr>
        <p:grpSpPr>
          <a:xfrm>
            <a:off x="543087" y="563235"/>
            <a:ext cx="285248" cy="291227"/>
            <a:chOff x="3951850" y="2985350"/>
            <a:chExt cx="407950" cy="416500"/>
          </a:xfrm>
        </p:grpSpPr>
        <p:sp>
          <p:nvSpPr>
            <p:cNvPr id="40"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1"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2"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43"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graphicFrame>
        <p:nvGraphicFramePr>
          <p:cNvPr id="15" name="Chart 14"/>
          <p:cNvGraphicFramePr>
            <a:graphicFrameLocks/>
          </p:cNvGraphicFramePr>
          <p:nvPr>
            <p:extLst>
              <p:ext uri="{D42A27DB-BD31-4B8C-83A1-F6EECF244321}">
                <p14:modId xmlns:p14="http://schemas.microsoft.com/office/powerpoint/2010/main" val="826605593"/>
              </p:ext>
            </p:extLst>
          </p:nvPr>
        </p:nvGraphicFramePr>
        <p:xfrm>
          <a:off x="233919" y="673521"/>
          <a:ext cx="8673123" cy="39705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91577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lvl="0" algn="ctr" rtl="0">
              <a:spcBef>
                <a:spcPts val="0"/>
              </a:spcBef>
              <a:buNone/>
            </a:pPr>
            <a:fld id="{00000000-1234-1234-1234-123412341234}" type="slidenum">
              <a:rPr lang="en" smtClean="0">
                <a:solidFill>
                  <a:srgbClr val="294667"/>
                </a:solidFill>
              </a:rPr>
              <a:t>3</a:t>
            </a:fld>
            <a:endParaRPr lang="en">
              <a:solidFill>
                <a:srgbClr val="294667"/>
              </a:solidFill>
            </a:endParaRPr>
          </a:p>
        </p:txBody>
      </p:sp>
      <p:sp>
        <p:nvSpPr>
          <p:cNvPr id="6" name="Shape 116"/>
          <p:cNvSpPr txBox="1">
            <a:spLocks noGrp="1"/>
          </p:cNvSpPr>
          <p:nvPr>
            <p:ph type="title"/>
          </p:nvPr>
        </p:nvSpPr>
        <p:spPr>
          <a:xfrm>
            <a:off x="1127723" y="980463"/>
            <a:ext cx="5218800" cy="399072"/>
          </a:xfrm>
          <a:prstGeom prst="rect">
            <a:avLst/>
          </a:prstGeom>
        </p:spPr>
        <p:txBody>
          <a:bodyPr wrap="square" lIns="91425" tIns="91425" rIns="91425" bIns="91425" anchor="b" anchorCtr="0">
            <a:noAutofit/>
          </a:bodyPr>
          <a:lstStyle/>
          <a:p>
            <a:pPr lvl="0" rtl="0">
              <a:spcBef>
                <a:spcPts val="0"/>
              </a:spcBef>
              <a:buNone/>
            </a:pPr>
            <a:r>
              <a:rPr lang="en-US" sz="1800" dirty="0" smtClean="0">
                <a:latin typeface="Avenir Book" charset="0"/>
                <a:ea typeface="Avenir Book" charset="0"/>
                <a:cs typeface="Avenir Book" charset="0"/>
              </a:rPr>
              <a:t>Motivation</a:t>
            </a:r>
            <a:endParaRPr lang="en" sz="1800" dirty="0">
              <a:latin typeface="Avenir Book" charset="0"/>
              <a:ea typeface="Avenir Book" charset="0"/>
              <a:cs typeface="Avenir Book" charset="0"/>
            </a:endParaRPr>
          </a:p>
        </p:txBody>
      </p:sp>
      <p:sp>
        <p:nvSpPr>
          <p:cNvPr id="8" name="Shape 116"/>
          <p:cNvSpPr txBox="1">
            <a:spLocks/>
          </p:cNvSpPr>
          <p:nvPr/>
        </p:nvSpPr>
        <p:spPr>
          <a:xfrm>
            <a:off x="1128103" y="1446551"/>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latin typeface="Avenir Book" charset="0"/>
                <a:ea typeface="Avenir Book" charset="0"/>
                <a:cs typeface="Avenir Book" charset="0"/>
              </a:rPr>
              <a:t>Goals</a:t>
            </a:r>
            <a:endParaRPr lang="en" sz="1800" dirty="0">
              <a:latin typeface="Avenir Book" charset="0"/>
              <a:ea typeface="Avenir Book" charset="0"/>
              <a:cs typeface="Avenir Book" charset="0"/>
            </a:endParaRPr>
          </a:p>
        </p:txBody>
      </p:sp>
      <p:sp>
        <p:nvSpPr>
          <p:cNvPr id="9" name="Shape 116"/>
          <p:cNvSpPr txBox="1">
            <a:spLocks/>
          </p:cNvSpPr>
          <p:nvPr/>
        </p:nvSpPr>
        <p:spPr>
          <a:xfrm>
            <a:off x="1127723" y="1912639"/>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latin typeface="Avenir Book" charset="0"/>
                <a:ea typeface="Avenir Book" charset="0"/>
                <a:cs typeface="Avenir Book" charset="0"/>
              </a:rPr>
              <a:t>Success Metrics</a:t>
            </a:r>
            <a:endParaRPr lang="en" sz="1800" dirty="0">
              <a:latin typeface="Avenir Book" charset="0"/>
              <a:ea typeface="Avenir Book" charset="0"/>
              <a:cs typeface="Avenir Book" charset="0"/>
            </a:endParaRPr>
          </a:p>
        </p:txBody>
      </p:sp>
      <p:sp>
        <p:nvSpPr>
          <p:cNvPr id="12" name="Shape 116"/>
          <p:cNvSpPr txBox="1">
            <a:spLocks/>
          </p:cNvSpPr>
          <p:nvPr/>
        </p:nvSpPr>
        <p:spPr>
          <a:xfrm>
            <a:off x="1127723" y="2378060"/>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latin typeface="Avenir Book" charset="0"/>
                <a:ea typeface="Avenir Book" charset="0"/>
                <a:cs typeface="Avenir Book" charset="0"/>
              </a:rPr>
              <a:t>Data</a:t>
            </a:r>
            <a:endParaRPr lang="en" sz="1800" dirty="0">
              <a:latin typeface="Avenir Book" charset="0"/>
              <a:ea typeface="Avenir Book" charset="0"/>
              <a:cs typeface="Avenir Book" charset="0"/>
            </a:endParaRPr>
          </a:p>
        </p:txBody>
      </p:sp>
      <p:grpSp>
        <p:nvGrpSpPr>
          <p:cNvPr id="40" name="Shape 437"/>
          <p:cNvGrpSpPr/>
          <p:nvPr/>
        </p:nvGrpSpPr>
        <p:grpSpPr>
          <a:xfrm>
            <a:off x="688215" y="1432598"/>
            <a:ext cx="329350" cy="345318"/>
            <a:chOff x="5961125" y="1623900"/>
            <a:chExt cx="427450" cy="448175"/>
          </a:xfrm>
        </p:grpSpPr>
        <p:sp>
          <p:nvSpPr>
            <p:cNvPr id="41" name="Shape 438"/>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2" name="Shape 439"/>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3" name="Shape 440"/>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4" name="Shape 441"/>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5" name="Shape 442"/>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 name="Shape 443"/>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7" name="Shape 444"/>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48" name="Shape 541"/>
          <p:cNvGrpSpPr/>
          <p:nvPr/>
        </p:nvGrpSpPr>
        <p:grpSpPr>
          <a:xfrm>
            <a:off x="668182" y="1934234"/>
            <a:ext cx="338750" cy="245847"/>
            <a:chOff x="3932350" y="3714775"/>
            <a:chExt cx="439650" cy="319075"/>
          </a:xfrm>
        </p:grpSpPr>
        <p:sp>
          <p:nvSpPr>
            <p:cNvPr id="49" name="Shape 542"/>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 name="Shape 543"/>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1" name="Shape 544"/>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2" name="Shape 545"/>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 name="Shape 546"/>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4" name="Shape 547"/>
          <p:cNvGrpSpPr/>
          <p:nvPr/>
        </p:nvGrpSpPr>
        <p:grpSpPr>
          <a:xfrm>
            <a:off x="666785" y="2395335"/>
            <a:ext cx="338731" cy="245847"/>
            <a:chOff x="4604550" y="3714775"/>
            <a:chExt cx="439625" cy="319075"/>
          </a:xfrm>
        </p:grpSpPr>
        <p:sp>
          <p:nvSpPr>
            <p:cNvPr id="55" name="Shape 548"/>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6" name="Shape 549"/>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29" name="Shape 116"/>
          <p:cNvSpPr txBox="1">
            <a:spLocks/>
          </p:cNvSpPr>
          <p:nvPr/>
        </p:nvSpPr>
        <p:spPr>
          <a:xfrm>
            <a:off x="1127723" y="2838028"/>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latin typeface="Avenir Book" charset="0"/>
                <a:ea typeface="Avenir Book" charset="0"/>
                <a:cs typeface="Avenir Book" charset="0"/>
              </a:rPr>
              <a:t>Approach and Modelling</a:t>
            </a:r>
            <a:endParaRPr lang="en" sz="1800" dirty="0">
              <a:latin typeface="Avenir Book" charset="0"/>
              <a:ea typeface="Avenir Book" charset="0"/>
              <a:cs typeface="Avenir Book" charset="0"/>
            </a:endParaRPr>
          </a:p>
        </p:txBody>
      </p:sp>
      <p:sp>
        <p:nvSpPr>
          <p:cNvPr id="30" name="Shape 116"/>
          <p:cNvSpPr txBox="1">
            <a:spLocks/>
          </p:cNvSpPr>
          <p:nvPr/>
        </p:nvSpPr>
        <p:spPr>
          <a:xfrm>
            <a:off x="1127723" y="3300968"/>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latin typeface="Avenir Book" charset="0"/>
                <a:ea typeface="Avenir Book" charset="0"/>
                <a:cs typeface="Avenir Book" charset="0"/>
              </a:rPr>
              <a:t>Findings</a:t>
            </a:r>
            <a:endParaRPr lang="en" sz="1800" dirty="0">
              <a:latin typeface="Avenir Book" charset="0"/>
              <a:ea typeface="Avenir Book" charset="0"/>
              <a:cs typeface="Avenir Book" charset="0"/>
            </a:endParaRPr>
          </a:p>
        </p:txBody>
      </p:sp>
      <p:sp>
        <p:nvSpPr>
          <p:cNvPr id="31" name="Shape 116"/>
          <p:cNvSpPr txBox="1">
            <a:spLocks/>
          </p:cNvSpPr>
          <p:nvPr/>
        </p:nvSpPr>
        <p:spPr>
          <a:xfrm>
            <a:off x="1127723" y="3774320"/>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latin typeface="Avenir Book" charset="0"/>
                <a:ea typeface="Avenir Book" charset="0"/>
                <a:cs typeface="Avenir Book" charset="0"/>
              </a:rPr>
              <a:t>Limitations</a:t>
            </a:r>
            <a:endParaRPr lang="en" sz="1800" dirty="0">
              <a:latin typeface="Avenir Book" charset="0"/>
              <a:ea typeface="Avenir Book" charset="0"/>
              <a:cs typeface="Avenir Book" charset="0"/>
            </a:endParaRPr>
          </a:p>
        </p:txBody>
      </p:sp>
      <p:sp>
        <p:nvSpPr>
          <p:cNvPr id="32" name="Shape 116"/>
          <p:cNvSpPr txBox="1">
            <a:spLocks/>
          </p:cNvSpPr>
          <p:nvPr/>
        </p:nvSpPr>
        <p:spPr>
          <a:xfrm>
            <a:off x="1127723" y="4232677"/>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latin typeface="Avenir Book" charset="0"/>
                <a:ea typeface="Avenir Book" charset="0"/>
                <a:cs typeface="Avenir Book" charset="0"/>
              </a:rPr>
              <a:t>Impact and Conclusions</a:t>
            </a:r>
            <a:endParaRPr lang="en" sz="1800" dirty="0">
              <a:latin typeface="Avenir Book" charset="0"/>
              <a:ea typeface="Avenir Book" charset="0"/>
              <a:cs typeface="Avenir Book" charset="0"/>
            </a:endParaRPr>
          </a:p>
        </p:txBody>
      </p:sp>
      <p:grpSp>
        <p:nvGrpSpPr>
          <p:cNvPr id="34" name="Shape 499"/>
          <p:cNvGrpSpPr/>
          <p:nvPr/>
        </p:nvGrpSpPr>
        <p:grpSpPr>
          <a:xfrm>
            <a:off x="684406" y="2827394"/>
            <a:ext cx="321110" cy="304169"/>
            <a:chOff x="2583100" y="2973775"/>
            <a:chExt cx="461550" cy="437200"/>
          </a:xfrm>
        </p:grpSpPr>
        <p:sp>
          <p:nvSpPr>
            <p:cNvPr id="35" name="Shape 500"/>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6" name="Shape 501"/>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37" name="Shape 506"/>
          <p:cNvGrpSpPr/>
          <p:nvPr/>
        </p:nvGrpSpPr>
        <p:grpSpPr>
          <a:xfrm>
            <a:off x="730901" y="3329208"/>
            <a:ext cx="285248" cy="291227"/>
            <a:chOff x="3951850" y="2985350"/>
            <a:chExt cx="407950" cy="416500"/>
          </a:xfrm>
        </p:grpSpPr>
        <p:sp>
          <p:nvSpPr>
            <p:cNvPr id="38" name="Shape 50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9" name="Shape 50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8" name="Shape 50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9" name="Shape 51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4" name="Shape 707"/>
          <p:cNvGrpSpPr/>
          <p:nvPr/>
        </p:nvGrpSpPr>
        <p:grpSpPr>
          <a:xfrm>
            <a:off x="772806" y="4243373"/>
            <a:ext cx="197979" cy="313882"/>
            <a:chOff x="6718575" y="2318625"/>
            <a:chExt cx="256950" cy="407375"/>
          </a:xfrm>
        </p:grpSpPr>
        <p:sp>
          <p:nvSpPr>
            <p:cNvPr id="65" name="Shape 708"/>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6" name="Shape 709"/>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7" name="Shape 710"/>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 name="Shape 711"/>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9" name="Shape 712"/>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0" name="Shape 713"/>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 name="Shape 714"/>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2" name="Shape 715"/>
            <p:cNvSpPr/>
            <p:nvPr/>
          </p:nvSpPr>
          <p:spPr>
            <a:xfrm>
              <a:off x="6795900" y="2628550"/>
              <a:ext cx="102300" cy="25"/>
            </a:xfrm>
            <a:custGeom>
              <a:avLst/>
              <a:gdLst/>
              <a:ahLst/>
              <a:cxnLst/>
              <a:rect l="0" t="0" r="0" b="0"/>
              <a:pathLst>
                <a:path w="4092" h="1" fill="none" extrusionOk="0">
                  <a:moveTo>
                    <a:pt x="0" y="1"/>
                  </a:moveTo>
                  <a:lnTo>
                    <a:pt x="4092" y="1"/>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3" name="Shape 425"/>
          <p:cNvGrpSpPr/>
          <p:nvPr/>
        </p:nvGrpSpPr>
        <p:grpSpPr>
          <a:xfrm>
            <a:off x="776553" y="3776547"/>
            <a:ext cx="228963" cy="324283"/>
            <a:chOff x="3979850" y="1598950"/>
            <a:chExt cx="356825" cy="505375"/>
          </a:xfrm>
        </p:grpSpPr>
        <p:sp>
          <p:nvSpPr>
            <p:cNvPr id="74" name="Shape 426"/>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 name="Shape 427"/>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6" name="Shape 568"/>
          <p:cNvGrpSpPr/>
          <p:nvPr/>
        </p:nvGrpSpPr>
        <p:grpSpPr>
          <a:xfrm>
            <a:off x="700851" y="932646"/>
            <a:ext cx="340618" cy="340599"/>
            <a:chOff x="576250" y="4319400"/>
            <a:chExt cx="442075" cy="442050"/>
          </a:xfrm>
        </p:grpSpPr>
        <p:sp>
          <p:nvSpPr>
            <p:cNvPr id="77" name="Shape 569"/>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8" name="Shape 570"/>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9" name="Shape 571"/>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0" name="Shape 572"/>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728570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4</a:t>
            </a:fld>
            <a:endParaRPr lang="en">
              <a:solidFill>
                <a:srgbClr val="FFFFFF"/>
              </a:solidFill>
            </a:endParaRPr>
          </a:p>
        </p:txBody>
      </p:sp>
      <p:sp>
        <p:nvSpPr>
          <p:cNvPr id="8" name="TextBox 7"/>
          <p:cNvSpPr txBox="1"/>
          <p:nvPr/>
        </p:nvSpPr>
        <p:spPr>
          <a:xfrm>
            <a:off x="937642" y="515488"/>
            <a:ext cx="7635137" cy="369332"/>
          </a:xfrm>
          <a:prstGeom prst="rect">
            <a:avLst/>
          </a:prstGeom>
          <a:noFill/>
        </p:spPr>
        <p:txBody>
          <a:bodyPr wrap="square" rtlCol="0">
            <a:spAutoFit/>
          </a:bodyPr>
          <a:lstStyle/>
          <a:p>
            <a:r>
              <a:rPr lang="en-US" sz="1800" b="1" dirty="0" smtClean="0">
                <a:solidFill>
                  <a:schemeClr val="tx2">
                    <a:lumMod val="25000"/>
                  </a:schemeClr>
                </a:solidFill>
                <a:latin typeface="Avenir Book" charset="0"/>
                <a:ea typeface="Avenir Book" charset="0"/>
                <a:cs typeface="Avenir Book" charset="0"/>
              </a:rPr>
              <a:t>Motivation</a:t>
            </a:r>
            <a:endParaRPr lang="en-US" sz="1800" b="1" dirty="0">
              <a:solidFill>
                <a:schemeClr val="tx2">
                  <a:lumMod val="25000"/>
                </a:schemeClr>
              </a:solidFill>
              <a:latin typeface="Avenir Book" charset="0"/>
              <a:ea typeface="Avenir Book" charset="0"/>
              <a:cs typeface="Avenir Book" charset="0"/>
            </a:endParaRPr>
          </a:p>
        </p:txBody>
      </p:sp>
      <p:grpSp>
        <p:nvGrpSpPr>
          <p:cNvPr id="5" name="Shape 568"/>
          <p:cNvGrpSpPr/>
          <p:nvPr/>
        </p:nvGrpSpPr>
        <p:grpSpPr>
          <a:xfrm>
            <a:off x="538389" y="529855"/>
            <a:ext cx="340618" cy="340599"/>
            <a:chOff x="576250" y="4319400"/>
            <a:chExt cx="442075" cy="442050"/>
          </a:xfrm>
        </p:grpSpPr>
        <p:sp>
          <p:nvSpPr>
            <p:cNvPr id="6" name="Shape 569"/>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 name="Shape 570"/>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 name="Shape 571"/>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 name="Shape 572"/>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3" name="TextBox 2"/>
          <p:cNvSpPr txBox="1"/>
          <p:nvPr/>
        </p:nvSpPr>
        <p:spPr>
          <a:xfrm>
            <a:off x="2157154" y="1816360"/>
            <a:ext cx="4829541" cy="1754326"/>
          </a:xfrm>
          <a:prstGeom prst="rect">
            <a:avLst/>
          </a:prstGeom>
          <a:noFill/>
        </p:spPr>
        <p:txBody>
          <a:bodyPr wrap="square" rtlCol="0">
            <a:spAutoFit/>
          </a:bodyPr>
          <a:lstStyle/>
          <a:p>
            <a:pPr algn="ctr"/>
            <a:r>
              <a:rPr lang="en-US" sz="1800" dirty="0">
                <a:solidFill>
                  <a:schemeClr val="tx2">
                    <a:lumMod val="25000"/>
                  </a:schemeClr>
                </a:solidFill>
                <a:latin typeface="Avenir Book" charset="0"/>
                <a:ea typeface="Avenir Book" charset="0"/>
                <a:cs typeface="Avenir Book" charset="0"/>
              </a:rPr>
              <a:t>In the digital era, anyone can write and publish </a:t>
            </a:r>
            <a:r>
              <a:rPr lang="en-US" sz="1800">
                <a:solidFill>
                  <a:schemeClr val="tx2">
                    <a:lumMod val="25000"/>
                  </a:schemeClr>
                </a:solidFill>
                <a:latin typeface="Avenir Book" charset="0"/>
                <a:ea typeface="Avenir Book" charset="0"/>
                <a:cs typeface="Avenir Book" charset="0"/>
              </a:rPr>
              <a:t>content </a:t>
            </a:r>
            <a:r>
              <a:rPr lang="en-US" sz="1800" smtClean="0">
                <a:solidFill>
                  <a:schemeClr val="tx2">
                    <a:lumMod val="25000"/>
                  </a:schemeClr>
                </a:solidFill>
                <a:latin typeface="Avenir Book" charset="0"/>
                <a:ea typeface="Avenir Book" charset="0"/>
                <a:cs typeface="Avenir Book" charset="0"/>
              </a:rPr>
              <a:t>online </a:t>
            </a:r>
            <a:endParaRPr lang="en-US" sz="1800" dirty="0" smtClean="0">
              <a:solidFill>
                <a:schemeClr val="tx2">
                  <a:lumMod val="25000"/>
                </a:schemeClr>
              </a:solidFill>
              <a:latin typeface="Avenir Book" charset="0"/>
              <a:ea typeface="Avenir Book" charset="0"/>
              <a:cs typeface="Avenir Book" charset="0"/>
            </a:endParaRPr>
          </a:p>
          <a:p>
            <a:pPr algn="ctr"/>
            <a:endParaRPr lang="en-US" sz="1800" dirty="0" smtClean="0">
              <a:solidFill>
                <a:schemeClr val="tx2">
                  <a:lumMod val="25000"/>
                </a:schemeClr>
              </a:solidFill>
              <a:latin typeface="Avenir Book" charset="0"/>
              <a:ea typeface="Avenir Book" charset="0"/>
              <a:cs typeface="Avenir Book" charset="0"/>
            </a:endParaRPr>
          </a:p>
          <a:p>
            <a:pPr algn="ctr"/>
            <a:r>
              <a:rPr lang="en-US" sz="1800" dirty="0" smtClean="0">
                <a:solidFill>
                  <a:schemeClr val="tx2">
                    <a:lumMod val="25000"/>
                  </a:schemeClr>
                </a:solidFill>
                <a:latin typeface="Avenir Book" charset="0"/>
                <a:ea typeface="Avenir Book" charset="0"/>
                <a:cs typeface="Avenir Book" charset="0"/>
              </a:rPr>
              <a:t>Content </a:t>
            </a:r>
            <a:r>
              <a:rPr lang="en-US" sz="1800" dirty="0">
                <a:solidFill>
                  <a:schemeClr val="tx2">
                    <a:lumMod val="25000"/>
                  </a:schemeClr>
                </a:solidFill>
                <a:latin typeface="Avenir Book" charset="0"/>
                <a:ea typeface="Avenir Book" charset="0"/>
                <a:cs typeface="Avenir Book" charset="0"/>
              </a:rPr>
              <a:t>proliferation has led to a rampant increase in the amount of </a:t>
            </a:r>
            <a:r>
              <a:rPr lang="en-US" sz="1800" b="1" i="1" dirty="0" smtClean="0">
                <a:solidFill>
                  <a:srgbClr val="FF0000"/>
                </a:solidFill>
                <a:latin typeface="Avenir Book" charset="0"/>
                <a:ea typeface="Avenir Book" charset="0"/>
                <a:cs typeface="Avenir Book" charset="0"/>
              </a:rPr>
              <a:t>clickbait</a:t>
            </a:r>
            <a:r>
              <a:rPr lang="en-US" sz="1800" dirty="0">
                <a:solidFill>
                  <a:schemeClr val="tx2">
                    <a:lumMod val="25000"/>
                  </a:schemeClr>
                </a:solidFill>
                <a:latin typeface="Avenir Book" charset="0"/>
                <a:ea typeface="Avenir Book" charset="0"/>
                <a:cs typeface="Avenir Book" charset="0"/>
              </a:rPr>
              <a:t/>
            </a:r>
            <a:br>
              <a:rPr lang="en-US" sz="1800" dirty="0">
                <a:solidFill>
                  <a:schemeClr val="tx2">
                    <a:lumMod val="25000"/>
                  </a:schemeClr>
                </a:solidFill>
                <a:latin typeface="Avenir Book" charset="0"/>
                <a:ea typeface="Avenir Book" charset="0"/>
                <a:cs typeface="Avenir Book" charset="0"/>
              </a:rPr>
            </a:br>
            <a:endParaRPr lang="en-US" sz="1800" dirty="0">
              <a:solidFill>
                <a:schemeClr val="tx2">
                  <a:lumMod val="2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60725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5</a:t>
            </a:fld>
            <a:endParaRPr lang="en">
              <a:solidFill>
                <a:srgbClr val="FFFFFF"/>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312" y="898660"/>
            <a:ext cx="3909225" cy="3236737"/>
          </a:xfrm>
          <a:prstGeom prst="rect">
            <a:avLst/>
          </a:prstGeom>
        </p:spPr>
      </p:pic>
    </p:spTree>
    <p:extLst>
      <p:ext uri="{BB962C8B-B14F-4D97-AF65-F5344CB8AC3E}">
        <p14:creationId xmlns:p14="http://schemas.microsoft.com/office/powerpoint/2010/main" val="903353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6</a:t>
            </a:fld>
            <a:endParaRPr lang="en">
              <a:solidFill>
                <a:srgbClr val="FFFFFF"/>
              </a:solidFill>
            </a:endParaRPr>
          </a:p>
        </p:txBody>
      </p:sp>
      <p:sp>
        <p:nvSpPr>
          <p:cNvPr id="3" name="TextBox 2"/>
          <p:cNvSpPr txBox="1"/>
          <p:nvPr/>
        </p:nvSpPr>
        <p:spPr>
          <a:xfrm>
            <a:off x="2822058" y="1730391"/>
            <a:ext cx="3499733" cy="1200329"/>
          </a:xfrm>
          <a:prstGeom prst="rect">
            <a:avLst/>
          </a:prstGeom>
          <a:noFill/>
        </p:spPr>
        <p:txBody>
          <a:bodyPr wrap="square" rtlCol="0">
            <a:spAutoFit/>
          </a:bodyPr>
          <a:lstStyle/>
          <a:p>
            <a:pPr algn="ctr"/>
            <a:r>
              <a:rPr lang="en-US" sz="1800" dirty="0" smtClean="0">
                <a:latin typeface="Avenir Book" charset="0"/>
                <a:ea typeface="Avenir Book" charset="0"/>
                <a:cs typeface="Avenir Book" charset="0"/>
              </a:rPr>
              <a:t>Predict whether an article was clickbait or not, </a:t>
            </a:r>
          </a:p>
          <a:p>
            <a:pPr algn="ctr"/>
            <a:r>
              <a:rPr lang="en-US" sz="1800" b="1" u="sng" dirty="0" smtClean="0">
                <a:latin typeface="Avenir Book" charset="0"/>
                <a:ea typeface="Avenir Book" charset="0"/>
                <a:cs typeface="Avenir Book" charset="0"/>
              </a:rPr>
              <a:t>without having to read through the article manually</a:t>
            </a:r>
            <a:endParaRPr lang="en-US" sz="1800" b="1" u="sng" dirty="0">
              <a:solidFill>
                <a:schemeClr val="tx2">
                  <a:lumMod val="25000"/>
                </a:schemeClr>
              </a:solidFill>
              <a:latin typeface="Avenir Book" charset="0"/>
              <a:ea typeface="Avenir Book" charset="0"/>
              <a:cs typeface="Avenir Book" charset="0"/>
            </a:endParaRPr>
          </a:p>
        </p:txBody>
      </p:sp>
      <p:sp>
        <p:nvSpPr>
          <p:cNvPr id="12" name="Shape 116"/>
          <p:cNvSpPr txBox="1">
            <a:spLocks/>
          </p:cNvSpPr>
          <p:nvPr/>
        </p:nvSpPr>
        <p:spPr>
          <a:xfrm>
            <a:off x="937642" y="529430"/>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Goals</a:t>
            </a:r>
            <a:endParaRPr lang="en" sz="1800" dirty="0">
              <a:solidFill>
                <a:schemeClr val="tx2">
                  <a:lumMod val="25000"/>
                </a:schemeClr>
              </a:solidFill>
              <a:latin typeface="Avenir Book" charset="0"/>
              <a:ea typeface="Avenir Book" charset="0"/>
              <a:cs typeface="Avenir Book" charset="0"/>
            </a:endParaRPr>
          </a:p>
        </p:txBody>
      </p:sp>
      <p:grpSp>
        <p:nvGrpSpPr>
          <p:cNvPr id="13" name="Shape 437"/>
          <p:cNvGrpSpPr/>
          <p:nvPr/>
        </p:nvGrpSpPr>
        <p:grpSpPr>
          <a:xfrm>
            <a:off x="512468" y="517555"/>
            <a:ext cx="329350" cy="345318"/>
            <a:chOff x="5961125" y="1623900"/>
            <a:chExt cx="427450" cy="448175"/>
          </a:xfrm>
        </p:grpSpPr>
        <p:sp>
          <p:nvSpPr>
            <p:cNvPr id="14" name="Shape 438"/>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15" name="Shape 439"/>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16" name="Shape 440"/>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17" name="Shape 441"/>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18" name="Shape 442"/>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19" name="Shape 443"/>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20" name="Shape 444"/>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spTree>
    <p:extLst>
      <p:ext uri="{BB962C8B-B14F-4D97-AF65-F5344CB8AC3E}">
        <p14:creationId xmlns:p14="http://schemas.microsoft.com/office/powerpoint/2010/main" val="604398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7</a:t>
            </a:fld>
            <a:endParaRPr lang="en">
              <a:solidFill>
                <a:srgbClr val="FFFFFF"/>
              </a:solidFill>
            </a:endParaRPr>
          </a:p>
        </p:txBody>
      </p:sp>
      <p:sp>
        <p:nvSpPr>
          <p:cNvPr id="21" name="Shape 116"/>
          <p:cNvSpPr txBox="1">
            <a:spLocks/>
          </p:cNvSpPr>
          <p:nvPr/>
        </p:nvSpPr>
        <p:spPr>
          <a:xfrm>
            <a:off x="936384" y="538439"/>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Success Metrics</a:t>
            </a:r>
            <a:endParaRPr lang="en" sz="1800" dirty="0">
              <a:solidFill>
                <a:schemeClr val="tx2">
                  <a:lumMod val="25000"/>
                </a:schemeClr>
              </a:solidFill>
              <a:latin typeface="Avenir Book" charset="0"/>
              <a:ea typeface="Avenir Book" charset="0"/>
              <a:cs typeface="Avenir Book" charset="0"/>
            </a:endParaRPr>
          </a:p>
        </p:txBody>
      </p:sp>
      <p:grpSp>
        <p:nvGrpSpPr>
          <p:cNvPr id="23" name="Shape 541"/>
          <p:cNvGrpSpPr/>
          <p:nvPr/>
        </p:nvGrpSpPr>
        <p:grpSpPr>
          <a:xfrm>
            <a:off x="476843" y="560034"/>
            <a:ext cx="338750" cy="245847"/>
            <a:chOff x="3932350" y="3714775"/>
            <a:chExt cx="439650" cy="319075"/>
          </a:xfrm>
        </p:grpSpPr>
        <p:sp>
          <p:nvSpPr>
            <p:cNvPr id="24" name="Shape 542"/>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25" name="Shape 543"/>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26" name="Shape 544"/>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27" name="Shape 545"/>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28" name="Shape 546"/>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graphicFrame>
        <p:nvGraphicFramePr>
          <p:cNvPr id="56" name="Table 55"/>
          <p:cNvGraphicFramePr>
            <a:graphicFrameLocks noGrp="1"/>
          </p:cNvGraphicFramePr>
          <p:nvPr>
            <p:extLst>
              <p:ext uri="{D42A27DB-BD31-4B8C-83A1-F6EECF244321}">
                <p14:modId xmlns:p14="http://schemas.microsoft.com/office/powerpoint/2010/main" val="390567920"/>
              </p:ext>
            </p:extLst>
          </p:nvPr>
        </p:nvGraphicFramePr>
        <p:xfrm>
          <a:off x="2825921" y="1324415"/>
          <a:ext cx="3492008" cy="1422312"/>
        </p:xfrm>
        <a:graphic>
          <a:graphicData uri="http://schemas.openxmlformats.org/drawingml/2006/table">
            <a:tbl>
              <a:tblPr firstRow="1" bandRow="1">
                <a:tableStyleId>{27A48060-B6EF-4C4D-A6DE-C389A5CBA186}</a:tableStyleId>
              </a:tblPr>
              <a:tblGrid>
                <a:gridCol w="1157926"/>
                <a:gridCol w="1167041"/>
                <a:gridCol w="1167041"/>
              </a:tblGrid>
              <a:tr h="536545">
                <a:tc>
                  <a:txBody>
                    <a:bodyPr/>
                    <a:lstStyle/>
                    <a:p>
                      <a:endParaRPr lang="en-US" sz="1100" dirty="0">
                        <a:latin typeface="Avenir Book" charset="0"/>
                        <a:ea typeface="Avenir Book" charset="0"/>
                        <a:cs typeface="Avenir Book" charset="0"/>
                      </a:endParaRPr>
                    </a:p>
                  </a:txBody>
                  <a:tcPr anchor="ctr">
                    <a:solidFill>
                      <a:srgbClr val="FFC000"/>
                    </a:solidFill>
                  </a:tcPr>
                </a:tc>
                <a:tc>
                  <a:txBody>
                    <a:bodyPr/>
                    <a:lstStyle/>
                    <a:p>
                      <a:pPr algn="ctr"/>
                      <a:r>
                        <a:rPr lang="en-US" sz="1100" b="1" dirty="0" smtClean="0">
                          <a:latin typeface="Avenir Book" charset="0"/>
                          <a:ea typeface="Avenir Book" charset="0"/>
                          <a:cs typeface="Avenir Book" charset="0"/>
                        </a:rPr>
                        <a:t>Clickbait</a:t>
                      </a:r>
                    </a:p>
                    <a:p>
                      <a:pPr algn="ctr"/>
                      <a:r>
                        <a:rPr lang="en-US" sz="1100" b="1" dirty="0" smtClean="0">
                          <a:latin typeface="Avenir Book" charset="0"/>
                          <a:ea typeface="Avenir Book" charset="0"/>
                          <a:cs typeface="Avenir Book" charset="0"/>
                        </a:rPr>
                        <a:t>(predicted)</a:t>
                      </a:r>
                      <a:endParaRPr lang="en-US" sz="1100" b="1" dirty="0">
                        <a:latin typeface="Avenir Book" charset="0"/>
                        <a:ea typeface="Avenir Book" charset="0"/>
                        <a:cs typeface="Avenir Book" charset="0"/>
                      </a:endParaRPr>
                    </a:p>
                  </a:txBody>
                  <a:tcPr anchor="ctr">
                    <a:solidFill>
                      <a:srgbClr val="FFC000"/>
                    </a:solidFill>
                  </a:tcPr>
                </a:tc>
                <a:tc>
                  <a:txBody>
                    <a:bodyPr/>
                    <a:lstStyle/>
                    <a:p>
                      <a:pPr algn="ctr"/>
                      <a:r>
                        <a:rPr lang="en-US" sz="1100" b="1" dirty="0" smtClean="0">
                          <a:latin typeface="Avenir Book" charset="0"/>
                          <a:ea typeface="Avenir Book" charset="0"/>
                          <a:cs typeface="Avenir Book" charset="0"/>
                        </a:rPr>
                        <a:t>Not</a:t>
                      </a:r>
                      <a:r>
                        <a:rPr lang="en-US" sz="1100" b="1" baseline="0" dirty="0" smtClean="0">
                          <a:latin typeface="Avenir Book" charset="0"/>
                          <a:ea typeface="Avenir Book" charset="0"/>
                          <a:cs typeface="Avenir Book" charset="0"/>
                        </a:rPr>
                        <a:t> Clickbait </a:t>
                      </a:r>
                    </a:p>
                    <a:p>
                      <a:pPr algn="ctr"/>
                      <a:r>
                        <a:rPr lang="en-US" sz="1100" b="1" baseline="0" dirty="0" smtClean="0">
                          <a:latin typeface="Avenir Book" charset="0"/>
                          <a:ea typeface="Avenir Book" charset="0"/>
                          <a:cs typeface="Avenir Book" charset="0"/>
                        </a:rPr>
                        <a:t>(predicted)</a:t>
                      </a:r>
                      <a:endParaRPr lang="en-US" sz="1100" b="1" dirty="0">
                        <a:latin typeface="Avenir Book" charset="0"/>
                        <a:ea typeface="Avenir Book" charset="0"/>
                        <a:cs typeface="Avenir Book" charset="0"/>
                      </a:endParaRPr>
                    </a:p>
                  </a:txBody>
                  <a:tcPr anchor="ctr">
                    <a:solidFill>
                      <a:srgbClr val="FFC000"/>
                    </a:solidFill>
                  </a:tcPr>
                </a:tc>
              </a:tr>
              <a:tr h="331534">
                <a:tc>
                  <a:txBody>
                    <a:bodyPr/>
                    <a:lstStyle/>
                    <a:p>
                      <a:pPr algn="ctr"/>
                      <a:r>
                        <a:rPr lang="en-US" sz="1100" b="1" dirty="0" smtClean="0">
                          <a:latin typeface="Avenir Book" charset="0"/>
                          <a:ea typeface="Avenir Book" charset="0"/>
                          <a:cs typeface="Avenir Book" charset="0"/>
                        </a:rPr>
                        <a:t>Clickbait</a:t>
                      </a:r>
                    </a:p>
                    <a:p>
                      <a:pPr algn="ctr"/>
                      <a:r>
                        <a:rPr lang="en-US" sz="1100" b="1" dirty="0" smtClean="0">
                          <a:latin typeface="Avenir Book" charset="0"/>
                          <a:ea typeface="Avenir Book" charset="0"/>
                          <a:cs typeface="Avenir Book" charset="0"/>
                        </a:rPr>
                        <a:t>(Actual)</a:t>
                      </a:r>
                      <a:endParaRPr lang="en-US" sz="1100" b="1" dirty="0">
                        <a:latin typeface="Avenir Book" charset="0"/>
                        <a:ea typeface="Avenir Book" charset="0"/>
                        <a:cs typeface="Avenir Book" charset="0"/>
                      </a:endParaRPr>
                    </a:p>
                  </a:txBody>
                  <a:tcPr anchor="ctr">
                    <a:solidFill>
                      <a:schemeClr val="bg1"/>
                    </a:solidFill>
                  </a:tcPr>
                </a:tc>
                <a:tc>
                  <a:txBody>
                    <a:bodyPr/>
                    <a:lstStyle/>
                    <a:p>
                      <a:pPr algn="ctr"/>
                      <a:r>
                        <a:rPr lang="en-US" sz="1100" dirty="0" smtClean="0">
                          <a:latin typeface="Avenir Book" charset="0"/>
                          <a:ea typeface="Avenir Book" charset="0"/>
                          <a:cs typeface="Avenir Book" charset="0"/>
                        </a:rPr>
                        <a:t>True Positive</a:t>
                      </a:r>
                      <a:endParaRPr lang="en-US" sz="1100" dirty="0">
                        <a:latin typeface="Avenir Book" charset="0"/>
                        <a:ea typeface="Avenir Book" charset="0"/>
                        <a:cs typeface="Avenir Book" charset="0"/>
                      </a:endParaRPr>
                    </a:p>
                  </a:txBody>
                  <a:tcPr anchor="ctr">
                    <a:solidFill>
                      <a:schemeClr val="bg1"/>
                    </a:solidFill>
                  </a:tcPr>
                </a:tc>
                <a:tc>
                  <a:txBody>
                    <a:bodyPr/>
                    <a:lstStyle/>
                    <a:p>
                      <a:pPr algn="ctr"/>
                      <a:r>
                        <a:rPr lang="en-US" sz="1100" dirty="0" smtClean="0">
                          <a:latin typeface="Avenir Book" charset="0"/>
                          <a:ea typeface="Avenir Book" charset="0"/>
                          <a:cs typeface="Avenir Book" charset="0"/>
                        </a:rPr>
                        <a:t>False Negative</a:t>
                      </a:r>
                      <a:endParaRPr lang="en-US" sz="1100" dirty="0">
                        <a:latin typeface="Avenir Book" charset="0"/>
                        <a:ea typeface="Avenir Book" charset="0"/>
                        <a:cs typeface="Avenir Book" charset="0"/>
                      </a:endParaRPr>
                    </a:p>
                  </a:txBody>
                  <a:tcPr anchor="ctr">
                    <a:solidFill>
                      <a:schemeClr val="bg1"/>
                    </a:solidFill>
                  </a:tcPr>
                </a:tc>
              </a:tr>
              <a:tr h="459047">
                <a:tc>
                  <a:txBody>
                    <a:bodyPr/>
                    <a:lstStyle/>
                    <a:p>
                      <a:pPr algn="ctr"/>
                      <a:r>
                        <a:rPr lang="en-US" sz="1100" b="1" dirty="0" smtClean="0">
                          <a:latin typeface="Avenir Book" charset="0"/>
                          <a:ea typeface="Avenir Book" charset="0"/>
                          <a:cs typeface="Avenir Book" charset="0"/>
                        </a:rPr>
                        <a:t>Not Clickbait</a:t>
                      </a:r>
                    </a:p>
                    <a:p>
                      <a:pPr algn="ctr"/>
                      <a:r>
                        <a:rPr lang="en-US" sz="1100" b="1" dirty="0" smtClean="0">
                          <a:latin typeface="Avenir Book" charset="0"/>
                          <a:ea typeface="Avenir Book" charset="0"/>
                          <a:cs typeface="Avenir Book" charset="0"/>
                        </a:rPr>
                        <a:t>(Actual)</a:t>
                      </a:r>
                      <a:endParaRPr lang="en-US" sz="1100" b="1" dirty="0">
                        <a:latin typeface="Avenir Book" charset="0"/>
                        <a:ea typeface="Avenir Book" charset="0"/>
                        <a:cs typeface="Avenir Book" charset="0"/>
                      </a:endParaRPr>
                    </a:p>
                  </a:txBody>
                  <a:tcPr anchor="ctr">
                    <a:solidFill>
                      <a:schemeClr val="bg1"/>
                    </a:solidFill>
                  </a:tcPr>
                </a:tc>
                <a:tc>
                  <a:txBody>
                    <a:bodyPr/>
                    <a:lstStyle/>
                    <a:p>
                      <a:pPr algn="ctr"/>
                      <a:r>
                        <a:rPr lang="en-US" sz="1100" dirty="0" smtClean="0">
                          <a:latin typeface="Avenir Book" charset="0"/>
                          <a:ea typeface="Avenir Book" charset="0"/>
                          <a:cs typeface="Avenir Book" charset="0"/>
                        </a:rPr>
                        <a:t>False Positive</a:t>
                      </a:r>
                      <a:endParaRPr lang="en-US" sz="1100" dirty="0">
                        <a:latin typeface="Avenir Book" charset="0"/>
                        <a:ea typeface="Avenir Book" charset="0"/>
                        <a:cs typeface="Avenir Book" charset="0"/>
                      </a:endParaRPr>
                    </a:p>
                  </a:txBody>
                  <a:tcPr anchor="ctr">
                    <a:solidFill>
                      <a:schemeClr val="bg1"/>
                    </a:solidFill>
                  </a:tcPr>
                </a:tc>
                <a:tc>
                  <a:txBody>
                    <a:bodyPr/>
                    <a:lstStyle/>
                    <a:p>
                      <a:pPr algn="ctr"/>
                      <a:r>
                        <a:rPr lang="en-US" sz="1100" dirty="0" smtClean="0">
                          <a:latin typeface="Avenir Book" charset="0"/>
                          <a:ea typeface="Avenir Book" charset="0"/>
                          <a:cs typeface="Avenir Book" charset="0"/>
                        </a:rPr>
                        <a:t>True</a:t>
                      </a:r>
                      <a:r>
                        <a:rPr lang="en-US" sz="1100" baseline="0" dirty="0" smtClean="0">
                          <a:latin typeface="Avenir Book" charset="0"/>
                          <a:ea typeface="Avenir Book" charset="0"/>
                          <a:cs typeface="Avenir Book" charset="0"/>
                        </a:rPr>
                        <a:t> Negative</a:t>
                      </a:r>
                      <a:endParaRPr lang="en-US" sz="1100" dirty="0">
                        <a:latin typeface="Avenir Book" charset="0"/>
                        <a:ea typeface="Avenir Book" charset="0"/>
                        <a:cs typeface="Avenir Book" charset="0"/>
                      </a:endParaRPr>
                    </a:p>
                  </a:txBody>
                  <a:tcPr anchor="ctr">
                    <a:solidFill>
                      <a:schemeClr val="bg1"/>
                    </a:solidFill>
                  </a:tcPr>
                </a:tc>
              </a:tr>
            </a:tbl>
          </a:graphicData>
        </a:graphic>
      </p:graphicFrame>
      <p:sp>
        <p:nvSpPr>
          <p:cNvPr id="58" name="TextBox 57"/>
          <p:cNvSpPr txBox="1"/>
          <p:nvPr/>
        </p:nvSpPr>
        <p:spPr>
          <a:xfrm>
            <a:off x="3590717" y="3364043"/>
            <a:ext cx="886781" cy="307777"/>
          </a:xfrm>
          <a:prstGeom prst="rect">
            <a:avLst/>
          </a:prstGeom>
          <a:noFill/>
        </p:spPr>
        <p:txBody>
          <a:bodyPr wrap="none" rtlCol="0">
            <a:spAutoFit/>
          </a:bodyPr>
          <a:lstStyle/>
          <a:p>
            <a:r>
              <a:rPr lang="en-US" smtClean="0">
                <a:latin typeface="Avenir Book" charset="0"/>
                <a:ea typeface="Avenir Book" charset="0"/>
                <a:cs typeface="Avenir Book" charset="0"/>
              </a:rPr>
              <a:t>Recall = </a:t>
            </a:r>
            <a:endParaRPr lang="en-US">
              <a:latin typeface="Avenir Book" charset="0"/>
              <a:ea typeface="Avenir Book" charset="0"/>
              <a:cs typeface="Avenir Book" charset="0"/>
            </a:endParaRPr>
          </a:p>
        </p:txBody>
      </p:sp>
      <p:sp>
        <p:nvSpPr>
          <p:cNvPr id="61" name="TextBox 60"/>
          <p:cNvSpPr txBox="1"/>
          <p:nvPr/>
        </p:nvSpPr>
        <p:spPr>
          <a:xfrm>
            <a:off x="4387266" y="3150436"/>
            <a:ext cx="906017" cy="738664"/>
          </a:xfrm>
          <a:prstGeom prst="rect">
            <a:avLst/>
          </a:prstGeom>
          <a:noFill/>
        </p:spPr>
        <p:txBody>
          <a:bodyPr wrap="none" rtlCol="0">
            <a:spAutoFit/>
          </a:bodyPr>
          <a:lstStyle/>
          <a:p>
            <a:pPr algn="ctr"/>
            <a:r>
              <a:rPr lang="en-US" dirty="0" smtClean="0">
                <a:latin typeface="Avenir Book" charset="0"/>
                <a:ea typeface="Avenir Book" charset="0"/>
                <a:cs typeface="Avenir Book" charset="0"/>
              </a:rPr>
              <a:t>TP</a:t>
            </a:r>
          </a:p>
          <a:p>
            <a:pPr algn="ctr"/>
            <a:endParaRPr lang="en-US" dirty="0">
              <a:latin typeface="Avenir Book" charset="0"/>
              <a:ea typeface="Avenir Book" charset="0"/>
              <a:cs typeface="Avenir Book" charset="0"/>
            </a:endParaRPr>
          </a:p>
          <a:p>
            <a:pPr algn="ctr"/>
            <a:r>
              <a:rPr lang="en-US" dirty="0" smtClean="0">
                <a:latin typeface="Avenir Book" charset="0"/>
                <a:ea typeface="Avenir Book" charset="0"/>
                <a:cs typeface="Avenir Book" charset="0"/>
              </a:rPr>
              <a:t>TP + FN </a:t>
            </a:r>
            <a:endParaRPr lang="en-US" dirty="0">
              <a:latin typeface="Avenir Book" charset="0"/>
              <a:ea typeface="Avenir Book" charset="0"/>
              <a:cs typeface="Avenir Book" charset="0"/>
            </a:endParaRPr>
          </a:p>
        </p:txBody>
      </p:sp>
      <p:cxnSp>
        <p:nvCxnSpPr>
          <p:cNvPr id="64" name="Straight Connector 63"/>
          <p:cNvCxnSpPr/>
          <p:nvPr/>
        </p:nvCxnSpPr>
        <p:spPr>
          <a:xfrm flipV="1">
            <a:off x="4436658" y="3519768"/>
            <a:ext cx="807232"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loud Callout 21"/>
          <p:cNvSpPr/>
          <p:nvPr/>
        </p:nvSpPr>
        <p:spPr>
          <a:xfrm>
            <a:off x="4034107" y="1288320"/>
            <a:ext cx="2936318" cy="1553458"/>
          </a:xfrm>
          <a:prstGeom prst="cloudCallout">
            <a:avLst>
              <a:gd name="adj1" fmla="val -30171"/>
              <a:gd name="adj2" fmla="val 6448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venir Book" charset="0"/>
                <a:ea typeface="Avenir Book" charset="0"/>
                <a:cs typeface="Avenir Book" charset="0"/>
              </a:rPr>
              <a:t>What</a:t>
            </a:r>
            <a:r>
              <a:rPr lang="en-US" dirty="0" smtClean="0">
                <a:latin typeface="Avenir Book" charset="0"/>
                <a:ea typeface="Avenir Book" charset="0"/>
                <a:cs typeface="Avenir Book" charset="0"/>
              </a:rPr>
              <a:t> </a:t>
            </a:r>
            <a:r>
              <a:rPr lang="en-US" dirty="0" smtClean="0">
                <a:latin typeface="Avenir Book" charset="0"/>
                <a:ea typeface="Avenir Book" charset="0"/>
                <a:cs typeface="Avenir Book" charset="0"/>
              </a:rPr>
              <a:t>% of </a:t>
            </a:r>
            <a:r>
              <a:rPr lang="en-US" dirty="0" smtClean="0">
                <a:latin typeface="Avenir Book" charset="0"/>
                <a:ea typeface="Avenir Book" charset="0"/>
                <a:cs typeface="Avenir Book" charset="0"/>
              </a:rPr>
              <a:t>all clickbait articles </a:t>
            </a:r>
            <a:r>
              <a:rPr lang="en-US" smtClean="0">
                <a:latin typeface="Avenir Book" charset="0"/>
                <a:ea typeface="Avenir Book" charset="0"/>
                <a:cs typeface="Avenir Book" charset="0"/>
              </a:rPr>
              <a:t>were </a:t>
            </a:r>
            <a:r>
              <a:rPr lang="en-US" smtClean="0">
                <a:latin typeface="Avenir Book" charset="0"/>
                <a:ea typeface="Avenir Book" charset="0"/>
                <a:cs typeface="Avenir Book" charset="0"/>
              </a:rPr>
              <a:t>tagged correctly</a:t>
            </a:r>
            <a:r>
              <a:rPr lang="en-US" dirty="0" smtClean="0">
                <a:latin typeface="Avenir Book" charset="0"/>
                <a:ea typeface="Avenir Book" charset="0"/>
                <a:cs typeface="Avenir Book" charset="0"/>
              </a:rPr>
              <a:t>?</a:t>
            </a:r>
            <a:endParaRPr lang="en-US" dirty="0">
              <a:latin typeface="Avenir Book" charset="0"/>
              <a:ea typeface="Avenir Book" charset="0"/>
              <a:cs typeface="Avenir Book"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548" y="3161552"/>
            <a:ext cx="1821702" cy="1270748"/>
          </a:xfrm>
          <a:prstGeom prst="rect">
            <a:avLst/>
          </a:prstGeom>
        </p:spPr>
      </p:pic>
    </p:spTree>
    <p:extLst>
      <p:ext uri="{BB962C8B-B14F-4D97-AF65-F5344CB8AC3E}">
        <p14:creationId xmlns:p14="http://schemas.microsoft.com/office/powerpoint/2010/main" val="122509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lgn="ctr" rtl="0">
              <a:spcBef>
                <a:spcPts val="0"/>
              </a:spcBef>
              <a:buNone/>
            </a:pPr>
            <a:fld id="{00000000-1234-1234-1234-123412341234}" type="slidenum">
              <a:rPr lang="en" smtClean="0">
                <a:solidFill>
                  <a:srgbClr val="FFFFFF"/>
                </a:solidFill>
              </a:rPr>
              <a:t>8</a:t>
            </a:fld>
            <a:endParaRPr lang="en">
              <a:solidFill>
                <a:srgbClr val="FFFFFF"/>
              </a:solidFill>
            </a:endParaRPr>
          </a:p>
        </p:txBody>
      </p:sp>
      <p:sp>
        <p:nvSpPr>
          <p:cNvPr id="4" name="Shape 116"/>
          <p:cNvSpPr txBox="1">
            <a:spLocks/>
          </p:cNvSpPr>
          <p:nvPr/>
        </p:nvSpPr>
        <p:spPr>
          <a:xfrm>
            <a:off x="950541" y="537859"/>
            <a:ext cx="5218800" cy="399072"/>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4667"/>
              </a:buClr>
              <a:buFont typeface="Merriweather"/>
              <a:buNone/>
              <a:defRPr sz="1400" b="1" i="0" u="none" strike="noStrike" cap="none">
                <a:solidFill>
                  <a:srgbClr val="294667"/>
                </a:solidFill>
                <a:latin typeface="Merriweather"/>
                <a:ea typeface="Merriweather"/>
                <a:cs typeface="Merriweather"/>
                <a:sym typeface="Merriweather"/>
              </a:defRPr>
            </a:lvl1pPr>
            <a:lvl2pPr lvl="1" rtl="0">
              <a:spcBef>
                <a:spcPts val="0"/>
              </a:spcBef>
              <a:buClr>
                <a:srgbClr val="294667"/>
              </a:buClr>
              <a:buFont typeface="Merriweather"/>
              <a:buNone/>
              <a:defRPr b="1">
                <a:solidFill>
                  <a:srgbClr val="294667"/>
                </a:solidFill>
                <a:latin typeface="Merriweather"/>
                <a:ea typeface="Merriweather"/>
                <a:cs typeface="Merriweather"/>
                <a:sym typeface="Merriweather"/>
              </a:defRPr>
            </a:lvl2pPr>
            <a:lvl3pPr lvl="2" rtl="0">
              <a:spcBef>
                <a:spcPts val="0"/>
              </a:spcBef>
              <a:buClr>
                <a:srgbClr val="294667"/>
              </a:buClr>
              <a:buFont typeface="Merriweather"/>
              <a:buNone/>
              <a:defRPr b="1">
                <a:solidFill>
                  <a:srgbClr val="294667"/>
                </a:solidFill>
                <a:latin typeface="Merriweather"/>
                <a:ea typeface="Merriweather"/>
                <a:cs typeface="Merriweather"/>
                <a:sym typeface="Merriweather"/>
              </a:defRPr>
            </a:lvl3pPr>
            <a:lvl4pPr lvl="3" rtl="0">
              <a:spcBef>
                <a:spcPts val="0"/>
              </a:spcBef>
              <a:buClr>
                <a:srgbClr val="294667"/>
              </a:buClr>
              <a:buFont typeface="Merriweather"/>
              <a:buNone/>
              <a:defRPr b="1">
                <a:solidFill>
                  <a:srgbClr val="294667"/>
                </a:solidFill>
                <a:latin typeface="Merriweather"/>
                <a:ea typeface="Merriweather"/>
                <a:cs typeface="Merriweather"/>
                <a:sym typeface="Merriweather"/>
              </a:defRPr>
            </a:lvl4pPr>
            <a:lvl5pPr lvl="4" rtl="0">
              <a:spcBef>
                <a:spcPts val="0"/>
              </a:spcBef>
              <a:buClr>
                <a:srgbClr val="294667"/>
              </a:buClr>
              <a:buFont typeface="Merriweather"/>
              <a:buNone/>
              <a:defRPr b="1">
                <a:solidFill>
                  <a:srgbClr val="294667"/>
                </a:solidFill>
                <a:latin typeface="Merriweather"/>
                <a:ea typeface="Merriweather"/>
                <a:cs typeface="Merriweather"/>
                <a:sym typeface="Merriweather"/>
              </a:defRPr>
            </a:lvl5pPr>
            <a:lvl6pPr lvl="5" rtl="0">
              <a:spcBef>
                <a:spcPts val="0"/>
              </a:spcBef>
              <a:buClr>
                <a:srgbClr val="294667"/>
              </a:buClr>
              <a:buFont typeface="Merriweather"/>
              <a:buNone/>
              <a:defRPr b="1">
                <a:solidFill>
                  <a:srgbClr val="294667"/>
                </a:solidFill>
                <a:latin typeface="Merriweather"/>
                <a:ea typeface="Merriweather"/>
                <a:cs typeface="Merriweather"/>
                <a:sym typeface="Merriweather"/>
              </a:defRPr>
            </a:lvl6pPr>
            <a:lvl7pPr lvl="6" rtl="0">
              <a:spcBef>
                <a:spcPts val="0"/>
              </a:spcBef>
              <a:buClr>
                <a:srgbClr val="294667"/>
              </a:buClr>
              <a:buFont typeface="Merriweather"/>
              <a:buNone/>
              <a:defRPr b="1">
                <a:solidFill>
                  <a:srgbClr val="294667"/>
                </a:solidFill>
                <a:latin typeface="Merriweather"/>
                <a:ea typeface="Merriweather"/>
                <a:cs typeface="Merriweather"/>
                <a:sym typeface="Merriweather"/>
              </a:defRPr>
            </a:lvl7pPr>
            <a:lvl8pPr lvl="7" rtl="0">
              <a:spcBef>
                <a:spcPts val="0"/>
              </a:spcBef>
              <a:buClr>
                <a:srgbClr val="294667"/>
              </a:buClr>
              <a:buFont typeface="Merriweather"/>
              <a:buNone/>
              <a:defRPr b="1">
                <a:solidFill>
                  <a:srgbClr val="294667"/>
                </a:solidFill>
                <a:latin typeface="Merriweather"/>
                <a:ea typeface="Merriweather"/>
                <a:cs typeface="Merriweather"/>
                <a:sym typeface="Merriweather"/>
              </a:defRPr>
            </a:lvl8pPr>
            <a:lvl9pPr lvl="8" rtl="0">
              <a:spcBef>
                <a:spcPts val="0"/>
              </a:spcBef>
              <a:buClr>
                <a:srgbClr val="294667"/>
              </a:buClr>
              <a:buFont typeface="Merriweather"/>
              <a:buNone/>
              <a:defRPr b="1">
                <a:solidFill>
                  <a:srgbClr val="294667"/>
                </a:solidFill>
                <a:latin typeface="Merriweather"/>
                <a:ea typeface="Merriweather"/>
                <a:cs typeface="Merriweather"/>
                <a:sym typeface="Merriweather"/>
              </a:defRPr>
            </a:lvl9pPr>
          </a:lstStyle>
          <a:p>
            <a:r>
              <a:rPr lang="en-US" sz="1800" dirty="0" smtClean="0">
                <a:solidFill>
                  <a:schemeClr val="tx2">
                    <a:lumMod val="25000"/>
                  </a:schemeClr>
                </a:solidFill>
                <a:latin typeface="Avenir Book" charset="0"/>
                <a:ea typeface="Avenir Book" charset="0"/>
                <a:cs typeface="Avenir Book" charset="0"/>
              </a:rPr>
              <a:t>Approach and Modelling</a:t>
            </a:r>
            <a:endParaRPr lang="en" sz="1800" dirty="0">
              <a:solidFill>
                <a:schemeClr val="tx2">
                  <a:lumMod val="25000"/>
                </a:schemeClr>
              </a:solidFill>
              <a:latin typeface="Avenir Book" charset="0"/>
              <a:ea typeface="Avenir Book" charset="0"/>
              <a:cs typeface="Avenir Book" charset="0"/>
            </a:endParaRPr>
          </a:p>
        </p:txBody>
      </p:sp>
      <p:grpSp>
        <p:nvGrpSpPr>
          <p:cNvPr id="5" name="Shape 499"/>
          <p:cNvGrpSpPr/>
          <p:nvPr/>
        </p:nvGrpSpPr>
        <p:grpSpPr>
          <a:xfrm>
            <a:off x="507224" y="527225"/>
            <a:ext cx="321110" cy="304169"/>
            <a:chOff x="2583100" y="2973775"/>
            <a:chExt cx="461550" cy="437200"/>
          </a:xfrm>
        </p:grpSpPr>
        <p:sp>
          <p:nvSpPr>
            <p:cNvPr id="6" name="Shape 500"/>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sp>
          <p:nvSpPr>
            <p:cNvPr id="7" name="Shape 501"/>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9050" cap="rnd" cmpd="sng">
              <a:solidFill>
                <a:schemeClr val="tx2">
                  <a:lumMod val="25000"/>
                </a:schemeClr>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chemeClr val="tx2">
                    <a:lumMod val="25000"/>
                  </a:schemeClr>
                </a:solidFill>
              </a:endParaRPr>
            </a:p>
          </p:txBody>
        </p:sp>
      </p:grpSp>
      <p:sp>
        <p:nvSpPr>
          <p:cNvPr id="9" name="Rounded Rectangle 8"/>
          <p:cNvSpPr/>
          <p:nvPr/>
        </p:nvSpPr>
        <p:spPr>
          <a:xfrm>
            <a:off x="828334" y="1949450"/>
            <a:ext cx="2030971" cy="1260300"/>
          </a:xfrm>
          <a:prstGeom prst="roundRect">
            <a:avLst/>
          </a:prstGeom>
          <a:solidFill>
            <a:srgbClr val="284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Break down text articles into </a:t>
            </a:r>
            <a:r>
              <a:rPr lang="en-US" dirty="0" smtClean="0"/>
              <a:t>words</a:t>
            </a:r>
            <a:endParaRPr lang="en-US" dirty="0"/>
          </a:p>
        </p:txBody>
      </p:sp>
      <p:sp>
        <p:nvSpPr>
          <p:cNvPr id="10" name="Rounded Rectangle 9"/>
          <p:cNvSpPr/>
          <p:nvPr/>
        </p:nvSpPr>
        <p:spPr>
          <a:xfrm>
            <a:off x="3559941" y="1949450"/>
            <a:ext cx="2030971" cy="1260300"/>
          </a:xfrm>
          <a:prstGeom prst="roundRect">
            <a:avLst/>
          </a:prstGeom>
          <a:solidFill>
            <a:srgbClr val="284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Train model to </a:t>
            </a:r>
            <a:r>
              <a:rPr lang="en-US" dirty="0" err="1"/>
              <a:t>recognise</a:t>
            </a:r>
            <a:r>
              <a:rPr lang="en-US" dirty="0"/>
              <a:t> words associated with </a:t>
            </a:r>
            <a:r>
              <a:rPr lang="en-US" dirty="0" smtClean="0"/>
              <a:t>clickbait</a:t>
            </a:r>
            <a:endParaRPr lang="en-US" dirty="0"/>
          </a:p>
        </p:txBody>
      </p:sp>
      <p:sp>
        <p:nvSpPr>
          <p:cNvPr id="11" name="Rounded Rectangle 10"/>
          <p:cNvSpPr/>
          <p:nvPr/>
        </p:nvSpPr>
        <p:spPr>
          <a:xfrm>
            <a:off x="6169341" y="1949450"/>
            <a:ext cx="2030971" cy="1260300"/>
          </a:xfrm>
          <a:prstGeom prst="roundRect">
            <a:avLst/>
          </a:prstGeom>
          <a:solidFill>
            <a:srgbClr val="284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t>Predict whether article is clickbait</a:t>
            </a:r>
          </a:p>
          <a:p>
            <a:pPr lvl="0" algn="ctr"/>
            <a:r>
              <a:rPr lang="en-US" dirty="0"/>
              <a:t>(output 1 or 0</a:t>
            </a:r>
            <a:r>
              <a:rPr lang="en-US" dirty="0" smtClean="0"/>
              <a:t>)</a:t>
            </a:r>
            <a:endParaRPr lang="en-US" dirty="0"/>
          </a:p>
        </p:txBody>
      </p:sp>
      <p:sp>
        <p:nvSpPr>
          <p:cNvPr id="12" name="Right Arrow 11"/>
          <p:cNvSpPr/>
          <p:nvPr/>
        </p:nvSpPr>
        <p:spPr>
          <a:xfrm>
            <a:off x="3060398" y="2363700"/>
            <a:ext cx="298450" cy="431800"/>
          </a:xfrm>
          <a:prstGeom prst="rightArrow">
            <a:avLst/>
          </a:prstGeom>
          <a:solidFill>
            <a:srgbClr val="284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730901" y="2363700"/>
            <a:ext cx="298450" cy="431800"/>
          </a:xfrm>
          <a:prstGeom prst="rightArrow">
            <a:avLst/>
          </a:prstGeom>
          <a:solidFill>
            <a:srgbClr val="284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788372" y="619785"/>
            <a:ext cx="5427406" cy="3815969"/>
            <a:chOff x="1858221" y="537235"/>
            <a:chExt cx="5427406" cy="3815969"/>
          </a:xfrm>
        </p:grpSpPr>
        <p:sp>
          <p:nvSpPr>
            <p:cNvPr id="6" name="TextBox 5"/>
            <p:cNvSpPr txBox="1"/>
            <p:nvPr/>
          </p:nvSpPr>
          <p:spPr>
            <a:xfrm>
              <a:off x="3920945" y="2113936"/>
              <a:ext cx="1301959" cy="400110"/>
            </a:xfrm>
            <a:prstGeom prst="rect">
              <a:avLst/>
            </a:prstGeom>
            <a:noFill/>
          </p:spPr>
          <p:txBody>
            <a:bodyPr wrap="none" rtlCol="0">
              <a:spAutoFit/>
            </a:bodyPr>
            <a:lstStyle/>
            <a:p>
              <a:r>
                <a:rPr lang="en-US" sz="2000" b="1" dirty="0" smtClean="0">
                  <a:solidFill>
                    <a:schemeClr val="bg1"/>
                  </a:solidFill>
                  <a:latin typeface="Avenir Book" charset="0"/>
                  <a:ea typeface="Avenir Book" charset="0"/>
                  <a:cs typeface="Avenir Book" charset="0"/>
                </a:rPr>
                <a:t>Appendix</a:t>
              </a:r>
              <a:endParaRPr lang="en-US" sz="2000" b="1" dirty="0">
                <a:solidFill>
                  <a:schemeClr val="bg1"/>
                </a:solidFill>
                <a:latin typeface="Avenir Book" charset="0"/>
                <a:ea typeface="Avenir Book" charset="0"/>
                <a:cs typeface="Avenir Book"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221" y="537235"/>
              <a:ext cx="5427406" cy="3815969"/>
            </a:xfrm>
            <a:prstGeom prst="rect">
              <a:avLst/>
            </a:prstGeom>
          </p:spPr>
        </p:pic>
        <p:sp>
          <p:nvSpPr>
            <p:cNvPr id="13" name="TextBox 12"/>
            <p:cNvSpPr txBox="1"/>
            <p:nvPr/>
          </p:nvSpPr>
          <p:spPr>
            <a:xfrm>
              <a:off x="5508318" y="1128110"/>
              <a:ext cx="1518364" cy="261610"/>
            </a:xfrm>
            <a:prstGeom prst="rect">
              <a:avLst/>
            </a:prstGeom>
            <a:noFill/>
          </p:spPr>
          <p:txBody>
            <a:bodyPr wrap="none" rtlCol="0">
              <a:spAutoFit/>
            </a:bodyPr>
            <a:lstStyle/>
            <a:p>
              <a:r>
                <a:rPr lang="en-US" sz="1100" dirty="0" smtClean="0">
                  <a:solidFill>
                    <a:schemeClr val="bg1"/>
                  </a:solidFill>
                  <a:latin typeface="Avenir Book" charset="0"/>
                  <a:ea typeface="Avenir Book" charset="0"/>
                  <a:cs typeface="Avenir Book" charset="0"/>
                </a:rPr>
                <a:t>King (0.3x, 0.5y, 0.8z)</a:t>
              </a:r>
            </a:p>
          </p:txBody>
        </p:sp>
      </p:grpSp>
      <p:sp>
        <p:nvSpPr>
          <p:cNvPr id="5" name="Slide Number Placeholder 4"/>
          <p:cNvSpPr>
            <a:spLocks noGrp="1"/>
          </p:cNvSpPr>
          <p:nvPr>
            <p:ph type="sldNum" idx="12"/>
          </p:nvPr>
        </p:nvSpPr>
        <p:spPr/>
        <p:txBody>
          <a:bodyPr/>
          <a:lstStyle/>
          <a:p>
            <a:pPr lvl="0" algn="ctr" rtl="0">
              <a:spcBef>
                <a:spcPts val="0"/>
              </a:spcBef>
              <a:buNone/>
            </a:pPr>
            <a:fld id="{00000000-1234-1234-1234-123412341234}" type="slidenum">
              <a:rPr lang="en" smtClean="0">
                <a:solidFill>
                  <a:srgbClr val="294667"/>
                </a:solidFill>
              </a:rPr>
              <a:t>9</a:t>
            </a:fld>
            <a:endParaRPr lang="en">
              <a:solidFill>
                <a:srgbClr val="294667"/>
              </a:solidFill>
            </a:endParaRPr>
          </a:p>
        </p:txBody>
      </p:sp>
      <p:sp>
        <p:nvSpPr>
          <p:cNvPr id="16" name="TextBox 15"/>
          <p:cNvSpPr txBox="1"/>
          <p:nvPr/>
        </p:nvSpPr>
        <p:spPr>
          <a:xfrm>
            <a:off x="5406719" y="1527036"/>
            <a:ext cx="1662635" cy="261610"/>
          </a:xfrm>
          <a:prstGeom prst="rect">
            <a:avLst/>
          </a:prstGeom>
          <a:noFill/>
        </p:spPr>
        <p:txBody>
          <a:bodyPr wrap="none" rtlCol="0">
            <a:spAutoFit/>
          </a:bodyPr>
          <a:lstStyle/>
          <a:p>
            <a:r>
              <a:rPr lang="en-US" sz="1100" dirty="0" smtClean="0">
                <a:solidFill>
                  <a:schemeClr val="bg1"/>
                </a:solidFill>
                <a:latin typeface="Avenir Book" charset="0"/>
                <a:ea typeface="Avenir Book" charset="0"/>
                <a:cs typeface="Avenir Book" charset="0"/>
              </a:rPr>
              <a:t>Queen (0.3x, 0.6y, 0.9z)</a:t>
            </a:r>
            <a:endParaRPr lang="en-US" sz="1100" dirty="0">
              <a:solidFill>
                <a:schemeClr val="bg1"/>
              </a:solidFill>
              <a:latin typeface="Avenir Book" charset="0"/>
              <a:ea typeface="Avenir Book" charset="0"/>
              <a:cs typeface="Avenir Book" charset="0"/>
            </a:endParaRPr>
          </a:p>
        </p:txBody>
      </p:sp>
      <p:cxnSp>
        <p:nvCxnSpPr>
          <p:cNvPr id="19" name="Straight Arrow Connector 18"/>
          <p:cNvCxnSpPr>
            <a:endCxn id="16" idx="1"/>
          </p:cNvCxnSpPr>
          <p:nvPr/>
        </p:nvCxnSpPr>
        <p:spPr>
          <a:xfrm flipV="1">
            <a:off x="4578350" y="1657841"/>
            <a:ext cx="828369" cy="823182"/>
          </a:xfrm>
          <a:prstGeom prst="straightConnector1">
            <a:avLst/>
          </a:prstGeom>
          <a:ln w="31750">
            <a:solidFill>
              <a:schemeClr val="bg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578350" y="1364549"/>
            <a:ext cx="904569" cy="1116471"/>
          </a:xfrm>
          <a:prstGeom prst="straightConnector1">
            <a:avLst/>
          </a:prstGeom>
          <a:ln w="31750">
            <a:solidFill>
              <a:schemeClr val="bg1"/>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31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Emi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9050</TotalTime>
  <Words>879</Words>
  <Application>Microsoft Macintosh PowerPoint</Application>
  <PresentationFormat>On-screen Show (16:9)</PresentationFormat>
  <Paragraphs>130</Paragraphs>
  <Slides>24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Avenir Book</vt:lpstr>
      <vt:lpstr>Helvetica</vt:lpstr>
      <vt:lpstr>Merriweather</vt:lpstr>
      <vt:lpstr>Open Sans</vt:lpstr>
      <vt:lpstr>Arial</vt:lpstr>
      <vt:lpstr>Emilia template</vt:lpstr>
      <vt:lpstr>Capstone Project   Ezekiel Kuang</vt:lpstr>
      <vt:lpstr>PowerPoint Presentation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Ezekiel Kuang</dc:title>
  <cp:lastModifiedBy>eze pze</cp:lastModifiedBy>
  <cp:revision>96</cp:revision>
  <dcterms:modified xsi:type="dcterms:W3CDTF">2017-11-16T15:22:32Z</dcterms:modified>
</cp:coreProperties>
</file>